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7"/>
  </p:notesMasterIdLst>
  <p:sldIdLst>
    <p:sldId id="370" r:id="rId2"/>
    <p:sldId id="371" r:id="rId3"/>
    <p:sldId id="476" r:id="rId4"/>
    <p:sldId id="479" r:id="rId5"/>
    <p:sldId id="480" r:id="rId6"/>
    <p:sldId id="489" r:id="rId7"/>
    <p:sldId id="478" r:id="rId8"/>
    <p:sldId id="490" r:id="rId9"/>
    <p:sldId id="685" r:id="rId10"/>
    <p:sldId id="686" r:id="rId11"/>
    <p:sldId id="687" r:id="rId12"/>
    <p:sldId id="688" r:id="rId13"/>
    <p:sldId id="619" r:id="rId14"/>
    <p:sldId id="628" r:id="rId15"/>
    <p:sldId id="629" r:id="rId16"/>
    <p:sldId id="621" r:id="rId17"/>
    <p:sldId id="486" r:id="rId18"/>
    <p:sldId id="488" r:id="rId19"/>
    <p:sldId id="493" r:id="rId20"/>
    <p:sldId id="494" r:id="rId21"/>
    <p:sldId id="491" r:id="rId22"/>
    <p:sldId id="513" r:id="rId23"/>
    <p:sldId id="554" r:id="rId24"/>
    <p:sldId id="543" r:id="rId25"/>
    <p:sldId id="544" r:id="rId26"/>
    <p:sldId id="565" r:id="rId27"/>
    <p:sldId id="556" r:id="rId28"/>
    <p:sldId id="557" r:id="rId29"/>
    <p:sldId id="558" r:id="rId30"/>
    <p:sldId id="559" r:id="rId31"/>
    <p:sldId id="560" r:id="rId32"/>
    <p:sldId id="561" r:id="rId33"/>
    <p:sldId id="562" r:id="rId34"/>
    <p:sldId id="566" r:id="rId35"/>
    <p:sldId id="631" r:id="rId36"/>
    <p:sldId id="567" r:id="rId37"/>
    <p:sldId id="563" r:id="rId38"/>
    <p:sldId id="564" r:id="rId39"/>
    <p:sldId id="547" r:id="rId40"/>
    <p:sldId id="618" r:id="rId41"/>
    <p:sldId id="568" r:id="rId42"/>
    <p:sldId id="546" r:id="rId43"/>
    <p:sldId id="569" r:id="rId44"/>
    <p:sldId id="570" r:id="rId45"/>
    <p:sldId id="571" r:id="rId46"/>
    <p:sldId id="572" r:id="rId47"/>
    <p:sldId id="679" r:id="rId48"/>
    <p:sldId id="573" r:id="rId49"/>
    <p:sldId id="574" r:id="rId50"/>
    <p:sldId id="575" r:id="rId51"/>
    <p:sldId id="576" r:id="rId52"/>
    <p:sldId id="577" r:id="rId53"/>
    <p:sldId id="578" r:id="rId54"/>
    <p:sldId id="579" r:id="rId55"/>
    <p:sldId id="580" r:id="rId56"/>
    <p:sldId id="581" r:id="rId57"/>
    <p:sldId id="582" r:id="rId58"/>
    <p:sldId id="583" r:id="rId59"/>
    <p:sldId id="622" r:id="rId60"/>
    <p:sldId id="584" r:id="rId61"/>
    <p:sldId id="626" r:id="rId62"/>
    <p:sldId id="627" r:id="rId63"/>
    <p:sldId id="585" r:id="rId64"/>
    <p:sldId id="586" r:id="rId65"/>
    <p:sldId id="587" r:id="rId66"/>
    <p:sldId id="588" r:id="rId67"/>
    <p:sldId id="589" r:id="rId68"/>
    <p:sldId id="590" r:id="rId69"/>
    <p:sldId id="591" r:id="rId70"/>
    <p:sldId id="592" r:id="rId71"/>
    <p:sldId id="593" r:id="rId72"/>
    <p:sldId id="594" r:id="rId73"/>
    <p:sldId id="595" r:id="rId74"/>
    <p:sldId id="596" r:id="rId75"/>
    <p:sldId id="597" r:id="rId76"/>
    <p:sldId id="598" r:id="rId77"/>
    <p:sldId id="599" r:id="rId78"/>
    <p:sldId id="608" r:id="rId79"/>
    <p:sldId id="609" r:id="rId80"/>
    <p:sldId id="617" r:id="rId81"/>
    <p:sldId id="610" r:id="rId82"/>
    <p:sldId id="611" r:id="rId83"/>
    <p:sldId id="612" r:id="rId84"/>
    <p:sldId id="613" r:id="rId85"/>
    <p:sldId id="614" r:id="rId86"/>
    <p:sldId id="615" r:id="rId87"/>
    <p:sldId id="601" r:id="rId88"/>
    <p:sldId id="603" r:id="rId89"/>
    <p:sldId id="620" r:id="rId90"/>
    <p:sldId id="605" r:id="rId91"/>
    <p:sldId id="606" r:id="rId92"/>
    <p:sldId id="607" r:id="rId93"/>
    <p:sldId id="549" r:id="rId94"/>
    <p:sldId id="623" r:id="rId95"/>
    <p:sldId id="624" r:id="rId96"/>
    <p:sldId id="633" r:id="rId97"/>
    <p:sldId id="634" r:id="rId98"/>
    <p:sldId id="636" r:id="rId99"/>
    <p:sldId id="630" r:id="rId100"/>
    <p:sldId id="552" r:id="rId101"/>
    <p:sldId id="632" r:id="rId102"/>
    <p:sldId id="637" r:id="rId103"/>
    <p:sldId id="639" r:id="rId104"/>
    <p:sldId id="640" r:id="rId105"/>
    <p:sldId id="641" r:id="rId106"/>
    <p:sldId id="655" r:id="rId107"/>
    <p:sldId id="644" r:id="rId108"/>
    <p:sldId id="689" r:id="rId109"/>
    <p:sldId id="690" r:id="rId110"/>
    <p:sldId id="691" r:id="rId111"/>
    <p:sldId id="692" r:id="rId112"/>
    <p:sldId id="693" r:id="rId113"/>
    <p:sldId id="694" r:id="rId114"/>
    <p:sldId id="695" r:id="rId115"/>
    <p:sldId id="696" r:id="rId116"/>
    <p:sldId id="697" r:id="rId117"/>
    <p:sldId id="698" r:id="rId118"/>
    <p:sldId id="699" r:id="rId119"/>
    <p:sldId id="700" r:id="rId120"/>
    <p:sldId id="701" r:id="rId121"/>
    <p:sldId id="702" r:id="rId122"/>
    <p:sldId id="705" r:id="rId123"/>
    <p:sldId id="703" r:id="rId124"/>
    <p:sldId id="704" r:id="rId125"/>
    <p:sldId id="645" r:id="rId126"/>
    <p:sldId id="646" r:id="rId127"/>
    <p:sldId id="647" r:id="rId128"/>
    <p:sldId id="648" r:id="rId129"/>
    <p:sldId id="684" r:id="rId130"/>
    <p:sldId id="352" r:id="rId131"/>
    <p:sldId id="681" r:id="rId132"/>
    <p:sldId id="680" r:id="rId133"/>
    <p:sldId id="507" r:id="rId134"/>
    <p:sldId id="509" r:id="rId135"/>
    <p:sldId id="510" r:id="rId136"/>
    <p:sldId id="511" r:id="rId137"/>
    <p:sldId id="654" r:id="rId138"/>
    <p:sldId id="649" r:id="rId139"/>
    <p:sldId id="652" r:id="rId140"/>
    <p:sldId id="653" r:id="rId141"/>
    <p:sldId id="506" r:id="rId142"/>
    <p:sldId id="481" r:id="rId143"/>
    <p:sldId id="482" r:id="rId144"/>
    <p:sldId id="483" r:id="rId145"/>
    <p:sldId id="660" r:id="rId14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FFFF66"/>
    <a:srgbClr val="FF99FF"/>
    <a:srgbClr val="CC99FF"/>
    <a:srgbClr val="008000"/>
    <a:srgbClr val="CC0099"/>
    <a:srgbClr val="000099"/>
    <a:srgbClr val="80008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2" autoAdjust="0"/>
    <p:restoredTop sz="98779" autoAdjust="0"/>
  </p:normalViewPr>
  <p:slideViewPr>
    <p:cSldViewPr snapToGrid="0">
      <p:cViewPr>
        <p:scale>
          <a:sx n="66" d="100"/>
          <a:sy n="66" d="100"/>
        </p:scale>
        <p:origin x="-123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112E5-3616-4541-B310-7415A876E940}" type="datetimeFigureOut">
              <a:rPr lang="ru-RU" smtClean="0"/>
              <a:pPr/>
              <a:t>30.05.2017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DD4C7-9352-47D7-8DD1-0EED4FB934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47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 </a:t>
            </a:r>
          </a:p>
        </p:txBody>
      </p:sp>
      <p:sp>
        <p:nvSpPr>
          <p:cNvPr id="153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7A2F95-930D-4F61-BB71-74A44DD67268}" type="slidenum">
              <a:rPr lang="ru-RU" smtClean="0"/>
              <a:pPr/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20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FE95F-8DE6-4885-99EC-08FD04D7D54C}" type="slidenum">
              <a:rPr lang="ru-RU" smtClean="0">
                <a:latin typeface="Arial" charset="0"/>
              </a:rPr>
              <a:pPr/>
              <a:t>43</a:t>
            </a:fld>
            <a:endParaRPr lang="ru-RU" smtClean="0">
              <a:latin typeface="Arial" charset="0"/>
            </a:endParaRPr>
          </a:p>
        </p:txBody>
      </p:sp>
      <p:sp>
        <p:nvSpPr>
          <p:cNvPr id="634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ln/>
        </p:spPr>
        <p:txBody>
          <a:bodyPr lIns="90839" tIns="45420" rIns="90839" bIns="45420">
            <a:normAutofit fontScale="77500" lnSpcReduction="20000"/>
          </a:bodyPr>
          <a:lstStyle/>
          <a:p>
            <a:pPr>
              <a:defRPr/>
            </a:pPr>
            <a:r>
              <a:rPr lang="ru-RU" b="1" dirty="0" smtClean="0"/>
              <a:t>	</a:t>
            </a:r>
          </a:p>
          <a:p>
            <a:pPr>
              <a:defRPr/>
            </a:pPr>
            <a:r>
              <a:rPr lang="ru-RU" sz="1400" dirty="0" smtClean="0"/>
              <a:t>Существует множество инструментов Бережливого производства, но наиболее часто используемыми и эффективными являются следующие:  </a:t>
            </a:r>
            <a:r>
              <a:rPr lang="ru-RU" sz="1400" b="1" dirty="0" smtClean="0"/>
              <a:t>Первое чему надо научиться это уметь видеть потери.</a:t>
            </a:r>
            <a:endParaRPr lang="ru-RU" sz="1400" dirty="0" smtClean="0"/>
          </a:p>
          <a:p>
            <a:pPr>
              <a:defRPr/>
            </a:pPr>
            <a:r>
              <a:rPr lang="ru-RU" sz="1400" b="1" dirty="0" smtClean="0"/>
              <a:t>	1. Картирование потоков создания ценности – </a:t>
            </a:r>
            <a:r>
              <a:rPr lang="ru-RU" sz="1400" dirty="0" smtClean="0"/>
              <a:t>графическое, детальное описание процесса «как есть» и моделирование процесса «как должно быть». Данный инструмент позволяет выявить все виды потерь и разработать схему их устранения. Определяется процесс, собираются все необходимые данные, строится схема «как есть», обозначаются потери, строится схема «как должно быть», заполняется отчет А-3. </a:t>
            </a:r>
          </a:p>
          <a:p>
            <a:pPr>
              <a:defRPr/>
            </a:pPr>
            <a:r>
              <a:rPr lang="ru-RU" sz="1400" dirty="0" smtClean="0"/>
              <a:t>	На основании </a:t>
            </a:r>
            <a:r>
              <a:rPr lang="ru-RU" sz="1400" dirty="0" err="1" smtClean="0"/>
              <a:t>полученых</a:t>
            </a:r>
            <a:r>
              <a:rPr lang="ru-RU" sz="1400" dirty="0" smtClean="0"/>
              <a:t> при картировании данных строится диаграмма Ямазуми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400" b="1" dirty="0" smtClean="0"/>
              <a:t>	2. «Диаграмма Ямазуми» -  </a:t>
            </a:r>
            <a:r>
              <a:rPr lang="ru-RU" sz="1400" dirty="0" smtClean="0"/>
              <a:t>Доска баланса работ. Показывает баланс разных видов работ поэлементно. Определяет отставание или опережение работы оператора. Используется для: </a:t>
            </a:r>
          </a:p>
          <a:p>
            <a:pPr marL="3600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видов работ для выполнения всей работы в пределах заданного времени (</a:t>
            </a:r>
            <a:r>
              <a:rPr lang="ru-RU" sz="1400" dirty="0" err="1" smtClean="0"/>
              <a:t>времени</a:t>
            </a:r>
            <a:r>
              <a:rPr lang="ru-RU" sz="1400" dirty="0" smtClean="0"/>
              <a:t> цикла)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процесса в случае изменения скорости работы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работ для выравнивания нагрузки (устранение / снижение потерь от ожидания)</a:t>
            </a:r>
          </a:p>
          <a:p>
            <a:pPr>
              <a:defRPr/>
            </a:pPr>
            <a:r>
              <a:rPr lang="ru-RU" sz="1400" dirty="0" smtClean="0"/>
              <a:t>	</a:t>
            </a:r>
            <a:r>
              <a:rPr lang="ru-RU" sz="1400" b="1" dirty="0" smtClean="0"/>
              <a:t>3. «Диаграмма </a:t>
            </a:r>
            <a:r>
              <a:rPr lang="ru-RU" sz="1400" b="1" dirty="0" err="1" smtClean="0"/>
              <a:t>Исикава</a:t>
            </a:r>
            <a:r>
              <a:rPr lang="ru-RU" sz="1400" b="1" dirty="0" smtClean="0"/>
              <a:t>» </a:t>
            </a:r>
            <a:r>
              <a:rPr lang="ru-RU" sz="1400" dirty="0" smtClean="0"/>
              <a:t>- Причинно-следственная диаграмма или диаграмма Исикавы является графическим изображением, которое в сжатой форме и логической последовательности распределяет причины. Служит для графического изображения взаимосвязи показателя качества продукции со всеми возможными причинами. Основная цель диаграммы – выявить влияние причин на всех уровнях технологического процесса. Главным достоинством ее является то, что она дает наглядное представление не только о тех факторах, которые влияют на изучаемый объект, но и о причинно-следственных связях этих факторов (что особенно важно). Сначала определяется параметр качества, а потом указываются различные факторы, оказывающие влияние на этот параметр. Факторы выстраиваются по степени влияния на параметр</a:t>
            </a:r>
            <a:r>
              <a:rPr lang="ru-RU" sz="1400" b="1" dirty="0" smtClean="0"/>
              <a:t>. </a:t>
            </a:r>
          </a:p>
          <a:p>
            <a:pPr>
              <a:defRPr/>
            </a:pPr>
            <a:r>
              <a:rPr lang="ru-RU" sz="1400" b="1" dirty="0" smtClean="0"/>
              <a:t>	</a:t>
            </a:r>
            <a:endParaRPr lang="ru-RU" sz="1400" dirty="0" smtClean="0"/>
          </a:p>
        </p:txBody>
      </p:sp>
      <p:sp>
        <p:nvSpPr>
          <p:cNvPr id="63493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9CFFC995-9E7E-4FDE-A3D2-747698BBA1E0}" type="slidenum">
              <a:rPr lang="ru-RU" sz="1200">
                <a:latin typeface="Times New Roman" pitchFamily="18" charset="0"/>
              </a:rPr>
              <a:pPr algn="r" defTabSz="908050"/>
              <a:t>43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FE95F-8DE6-4885-99EC-08FD04D7D54C}" type="slidenum">
              <a:rPr lang="ru-RU" smtClean="0">
                <a:latin typeface="Arial" charset="0"/>
              </a:rPr>
              <a:pPr/>
              <a:t>44</a:t>
            </a:fld>
            <a:endParaRPr lang="ru-RU" smtClean="0">
              <a:latin typeface="Arial" charset="0"/>
            </a:endParaRPr>
          </a:p>
        </p:txBody>
      </p:sp>
      <p:sp>
        <p:nvSpPr>
          <p:cNvPr id="634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ln/>
        </p:spPr>
        <p:txBody>
          <a:bodyPr lIns="90839" tIns="45420" rIns="90839" bIns="45420">
            <a:normAutofit fontScale="77500" lnSpcReduction="20000"/>
          </a:bodyPr>
          <a:lstStyle/>
          <a:p>
            <a:pPr>
              <a:defRPr/>
            </a:pPr>
            <a:r>
              <a:rPr lang="ru-RU" b="1" dirty="0" smtClean="0"/>
              <a:t>	</a:t>
            </a:r>
          </a:p>
          <a:p>
            <a:pPr>
              <a:defRPr/>
            </a:pPr>
            <a:r>
              <a:rPr lang="ru-RU" sz="1400" dirty="0" smtClean="0"/>
              <a:t>Существует множество инструментов Бережливого производства, но наиболее часто используемыми и эффективными являются следующие:  </a:t>
            </a:r>
            <a:r>
              <a:rPr lang="ru-RU" sz="1400" b="1" dirty="0" smtClean="0"/>
              <a:t>Первое чему надо научиться это уметь видеть потери.</a:t>
            </a:r>
            <a:endParaRPr lang="ru-RU" sz="1400" dirty="0" smtClean="0"/>
          </a:p>
          <a:p>
            <a:pPr>
              <a:defRPr/>
            </a:pPr>
            <a:r>
              <a:rPr lang="ru-RU" sz="1400" b="1" dirty="0" smtClean="0"/>
              <a:t>	1. Картирование потоков создания ценности – </a:t>
            </a:r>
            <a:r>
              <a:rPr lang="ru-RU" sz="1400" dirty="0" smtClean="0"/>
              <a:t>графическое, детальное описание процесса «как есть» и моделирование процесса «как должно быть». Данный инструмент позволяет выявить все виды потерь и разработать схему их устранения. Определяется процесс, собираются все необходимые данные, строится схема «как есть», обозначаются потери, строится схема «как должно быть», заполняется отчет А-3. </a:t>
            </a:r>
          </a:p>
          <a:p>
            <a:pPr>
              <a:defRPr/>
            </a:pPr>
            <a:r>
              <a:rPr lang="ru-RU" sz="1400" dirty="0" smtClean="0"/>
              <a:t>	На основании </a:t>
            </a:r>
            <a:r>
              <a:rPr lang="ru-RU" sz="1400" dirty="0" err="1" smtClean="0"/>
              <a:t>полученых</a:t>
            </a:r>
            <a:r>
              <a:rPr lang="ru-RU" sz="1400" dirty="0" smtClean="0"/>
              <a:t> при картировании данных строится диаграмма Ямазуми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400" b="1" dirty="0" smtClean="0"/>
              <a:t>	2. «Диаграмма Ямазуми» -  </a:t>
            </a:r>
            <a:r>
              <a:rPr lang="ru-RU" sz="1400" dirty="0" smtClean="0"/>
              <a:t>Доска баланса работ. Показывает баланс разных видов работ поэлементно. Определяет отставание или опережение работы оператора. Используется для: </a:t>
            </a:r>
          </a:p>
          <a:p>
            <a:pPr marL="3600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видов работ для выполнения всей работы в пределах заданного времени (</a:t>
            </a:r>
            <a:r>
              <a:rPr lang="ru-RU" sz="1400" dirty="0" err="1" smtClean="0"/>
              <a:t>времени</a:t>
            </a:r>
            <a:r>
              <a:rPr lang="ru-RU" sz="1400" dirty="0" smtClean="0"/>
              <a:t> цикла)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процесса в случае изменения скорости работы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работ для выравнивания нагрузки (устранение / снижение потерь от ожидания)</a:t>
            </a:r>
          </a:p>
          <a:p>
            <a:pPr>
              <a:defRPr/>
            </a:pPr>
            <a:r>
              <a:rPr lang="ru-RU" sz="1400" dirty="0" smtClean="0"/>
              <a:t>	</a:t>
            </a:r>
            <a:r>
              <a:rPr lang="ru-RU" sz="1400" b="1" dirty="0" smtClean="0"/>
              <a:t>3. «Диаграмма </a:t>
            </a:r>
            <a:r>
              <a:rPr lang="ru-RU" sz="1400" b="1" dirty="0" err="1" smtClean="0"/>
              <a:t>Исикава</a:t>
            </a:r>
            <a:r>
              <a:rPr lang="ru-RU" sz="1400" b="1" dirty="0" smtClean="0"/>
              <a:t>» </a:t>
            </a:r>
            <a:r>
              <a:rPr lang="ru-RU" sz="1400" dirty="0" smtClean="0"/>
              <a:t>- Причинно-следственная диаграмма или диаграмма Исикавы является графическим изображением, которое в сжатой форме и логической последовательности распределяет причины. Служит для графического изображения взаимосвязи показателя качества продукции со всеми возможными причинами. Основная цель диаграммы – выявить влияние причин на всех уровнях технологического процесса. Главным достоинством ее является то, что она дает наглядное представление не только о тех факторах, которые влияют на изучаемый объект, но и о причинно-следственных связях этих факторов (что особенно важно). Сначала определяется параметр качества, а потом указываются различные факторы, оказывающие влияние на этот параметр. Факторы выстраиваются по степени влияния на параметр</a:t>
            </a:r>
            <a:r>
              <a:rPr lang="ru-RU" sz="1400" b="1" dirty="0" smtClean="0"/>
              <a:t>. </a:t>
            </a:r>
          </a:p>
          <a:p>
            <a:pPr>
              <a:defRPr/>
            </a:pPr>
            <a:r>
              <a:rPr lang="ru-RU" sz="1400" b="1" dirty="0" smtClean="0"/>
              <a:t>	</a:t>
            </a:r>
            <a:endParaRPr lang="ru-RU" sz="1400" dirty="0" smtClean="0"/>
          </a:p>
        </p:txBody>
      </p:sp>
      <p:sp>
        <p:nvSpPr>
          <p:cNvPr id="63493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9CFFC995-9E7E-4FDE-A3D2-747698BBA1E0}" type="slidenum">
              <a:rPr lang="ru-RU" sz="1200">
                <a:latin typeface="Times New Roman" pitchFamily="18" charset="0"/>
              </a:rPr>
              <a:pPr algn="r" defTabSz="908050"/>
              <a:t>44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46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47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48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49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50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51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52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 </a:t>
            </a:r>
          </a:p>
        </p:txBody>
      </p:sp>
      <p:sp>
        <p:nvSpPr>
          <p:cNvPr id="154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A14A2-2F0A-4F6D-97E7-A2EF2DBA54DD}" type="slidenum">
              <a:rPr lang="ru-RU" smtClean="0"/>
              <a:pPr/>
              <a:t>2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53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54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55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56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57</a:t>
            </a:fld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58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59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60</a:t>
            </a:fld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61</a:t>
            </a:fld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62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2932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63</a:t>
            </a:fld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78</a:t>
            </a:fld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79</a:t>
            </a:fld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81</a:t>
            </a:fld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82</a:t>
            </a:fld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83</a:t>
            </a:fld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84</a:t>
            </a:fld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85</a:t>
            </a:fld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86</a:t>
            </a:fld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FE95F-8DE6-4885-99EC-08FD04D7D54C}" type="slidenum">
              <a:rPr lang="ru-RU" smtClean="0">
                <a:latin typeface="Arial" charset="0"/>
              </a:rPr>
              <a:pPr/>
              <a:t>87</a:t>
            </a:fld>
            <a:endParaRPr lang="ru-RU" smtClean="0">
              <a:latin typeface="Arial" charset="0"/>
            </a:endParaRPr>
          </a:p>
        </p:txBody>
      </p:sp>
      <p:sp>
        <p:nvSpPr>
          <p:cNvPr id="634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ln/>
        </p:spPr>
        <p:txBody>
          <a:bodyPr lIns="90839" tIns="45420" rIns="90839" bIns="45420">
            <a:normAutofit fontScale="77500" lnSpcReduction="20000"/>
          </a:bodyPr>
          <a:lstStyle/>
          <a:p>
            <a:pPr>
              <a:defRPr/>
            </a:pPr>
            <a:r>
              <a:rPr lang="ru-RU" b="1" dirty="0" smtClean="0"/>
              <a:t>	</a:t>
            </a:r>
          </a:p>
          <a:p>
            <a:pPr>
              <a:defRPr/>
            </a:pPr>
            <a:r>
              <a:rPr lang="ru-RU" sz="1400" dirty="0" smtClean="0"/>
              <a:t>Существует множество инструментов Бережливого производства, но наиболее часто используемыми и эффективными являются следующие:  </a:t>
            </a:r>
            <a:r>
              <a:rPr lang="ru-RU" sz="1400" b="1" dirty="0" smtClean="0"/>
              <a:t>Первое чему надо научиться это уметь видеть потери.</a:t>
            </a:r>
            <a:endParaRPr lang="ru-RU" sz="1400" dirty="0" smtClean="0"/>
          </a:p>
          <a:p>
            <a:pPr>
              <a:defRPr/>
            </a:pPr>
            <a:r>
              <a:rPr lang="ru-RU" sz="1400" b="1" dirty="0" smtClean="0"/>
              <a:t>	1. Картирование потоков создания ценности – </a:t>
            </a:r>
            <a:r>
              <a:rPr lang="ru-RU" sz="1400" dirty="0" smtClean="0"/>
              <a:t>графическое, детальное описание процесса «как есть» и моделирование процесса «как должно быть». Данный инструмент позволяет выявить все виды потерь и разработать схему их устранения. Определяется процесс, собираются все необходимые данные, строится схема «как есть», обозначаются потери, строится схема «как должно быть», заполняется отчет А-3. </a:t>
            </a:r>
          </a:p>
          <a:p>
            <a:pPr>
              <a:defRPr/>
            </a:pPr>
            <a:r>
              <a:rPr lang="ru-RU" sz="1400" dirty="0" smtClean="0"/>
              <a:t>	На основании </a:t>
            </a:r>
            <a:r>
              <a:rPr lang="ru-RU" sz="1400" dirty="0" err="1" smtClean="0"/>
              <a:t>полученых</a:t>
            </a:r>
            <a:r>
              <a:rPr lang="ru-RU" sz="1400" dirty="0" smtClean="0"/>
              <a:t> при картировании данных строится диаграмма Ямазуми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400" b="1" dirty="0" smtClean="0"/>
              <a:t>	2. «Диаграмма Ямазуми» -  </a:t>
            </a:r>
            <a:r>
              <a:rPr lang="ru-RU" sz="1400" dirty="0" smtClean="0"/>
              <a:t>Доска баланса работ. Показывает баланс разных видов работ поэлементно. Определяет отставание или опережение работы оператора. Используется для: </a:t>
            </a:r>
          </a:p>
          <a:p>
            <a:pPr marL="3600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видов работ для выполнения всей работы в пределах заданного времени (</a:t>
            </a:r>
            <a:r>
              <a:rPr lang="ru-RU" sz="1400" dirty="0" err="1" smtClean="0"/>
              <a:t>времени</a:t>
            </a:r>
            <a:r>
              <a:rPr lang="ru-RU" sz="1400" dirty="0" smtClean="0"/>
              <a:t> цикла)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процесса в случае изменения скорости работы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работ для выравнивания нагрузки (устранение / снижение потерь от ожидания)</a:t>
            </a:r>
          </a:p>
          <a:p>
            <a:pPr>
              <a:defRPr/>
            </a:pPr>
            <a:r>
              <a:rPr lang="ru-RU" sz="1400" dirty="0" smtClean="0"/>
              <a:t>	</a:t>
            </a:r>
            <a:r>
              <a:rPr lang="ru-RU" sz="1400" b="1" dirty="0" smtClean="0"/>
              <a:t>3. «Диаграмма </a:t>
            </a:r>
            <a:r>
              <a:rPr lang="ru-RU" sz="1400" b="1" dirty="0" err="1" smtClean="0"/>
              <a:t>Исикава</a:t>
            </a:r>
            <a:r>
              <a:rPr lang="ru-RU" sz="1400" b="1" dirty="0" smtClean="0"/>
              <a:t>» </a:t>
            </a:r>
            <a:r>
              <a:rPr lang="ru-RU" sz="1400" dirty="0" smtClean="0"/>
              <a:t>- Причинно-следственная диаграмма или диаграмма Исикавы является графическим изображением, которое в сжатой форме и логической последовательности распределяет причины. Служит для графического изображения взаимосвязи показателя качества продукции со всеми возможными причинами. Основная цель диаграммы – выявить влияние причин на всех уровнях технологического процесса. Главным достоинством ее является то, что она дает наглядное представление не только о тех факторах, которые влияют на изучаемый объект, но и о причинно-следственных связях этих факторов (что особенно важно). Сначала определяется параметр качества, а потом указываются различные факторы, оказывающие влияние на этот параметр. Факторы выстраиваются по степени влияния на параметр</a:t>
            </a:r>
            <a:r>
              <a:rPr lang="ru-RU" sz="1400" b="1" dirty="0" smtClean="0"/>
              <a:t>. </a:t>
            </a:r>
          </a:p>
          <a:p>
            <a:pPr>
              <a:defRPr/>
            </a:pPr>
            <a:r>
              <a:rPr lang="ru-RU" sz="1400" b="1" dirty="0" smtClean="0"/>
              <a:t>	</a:t>
            </a:r>
            <a:endParaRPr lang="ru-RU" sz="1400" dirty="0" smtClean="0"/>
          </a:p>
        </p:txBody>
      </p:sp>
      <p:sp>
        <p:nvSpPr>
          <p:cNvPr id="63493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9CFFC995-9E7E-4FDE-A3D2-747698BBA1E0}" type="slidenum">
              <a:rPr lang="ru-RU" sz="1200">
                <a:latin typeface="Times New Roman" pitchFamily="18" charset="0"/>
              </a:rPr>
              <a:pPr algn="r" defTabSz="908050"/>
              <a:t>87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D5E2A-6C35-4319-B360-53F47B728CEE}" type="slidenum">
              <a:rPr lang="ru-RU" smtClean="0">
                <a:latin typeface="Arial" charset="0"/>
              </a:rPr>
              <a:pPr/>
              <a:t>14</a:t>
            </a:fld>
            <a:endParaRPr lang="ru-RU" smtClean="0">
              <a:latin typeface="Arial" charset="0"/>
            </a:endParaRPr>
          </a:p>
        </p:txBody>
      </p:sp>
      <p:sp>
        <p:nvSpPr>
          <p:cNvPr id="6553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noFill/>
          <a:ln/>
        </p:spPr>
        <p:txBody>
          <a:bodyPr lIns="90839" tIns="45420" rIns="90839" bIns="45420">
            <a:normAutofit fontScale="55000" lnSpcReduction="20000"/>
          </a:bodyPr>
          <a:lstStyle/>
          <a:p>
            <a:r>
              <a:rPr lang="ru-RU" b="1" dirty="0" smtClean="0">
                <a:latin typeface="Arial" charset="0"/>
              </a:rPr>
              <a:t>	</a:t>
            </a:r>
            <a:r>
              <a:rPr lang="ru-RU" sz="1400" dirty="0" smtClean="0">
                <a:latin typeface="Arial" charset="0"/>
              </a:rPr>
              <a:t>После анализа и выявления потерь подбираются те или иные инструменты для их устранения. </a:t>
            </a:r>
          </a:p>
          <a:p>
            <a:r>
              <a:rPr lang="ru-RU" sz="1400" b="1" dirty="0" smtClean="0">
                <a:latin typeface="Arial" charset="0"/>
              </a:rPr>
              <a:t>	«5 С» </a:t>
            </a:r>
            <a:r>
              <a:rPr lang="ru-RU" sz="1400" dirty="0" smtClean="0">
                <a:latin typeface="Arial" charset="0"/>
              </a:rPr>
              <a:t>– система наведения порядка, чистоты, укрепления дисциплины, повышения производительности и создания безопасных условий труда, на рабочем месте. Данная система позволяет практически без затрат не только наводить порядок на рабочем месте (повышать производительность, сокращать потери, снижать уровень брака и травматизма), но и создавать необходимые стартовые условия. для реализации сложных и дорогостоящих производственных и организационных инноваций, обеспечивать их высокую эффективность за счет радикального изменения сознания работников, их отношения к своему делу. </a:t>
            </a:r>
          </a:p>
          <a:p>
            <a:r>
              <a:rPr lang="ru-RU" sz="1400" b="1" dirty="0" smtClean="0">
                <a:latin typeface="Arial" charset="0"/>
              </a:rPr>
              <a:t>	ТРМ (всеобщее обслуживание оборудования) </a:t>
            </a:r>
            <a:r>
              <a:rPr lang="ru-RU" sz="1400" dirty="0" smtClean="0">
                <a:latin typeface="Arial" charset="0"/>
              </a:rPr>
              <a:t>- инструмент, который позволяет повысить эффективность эксплуатации оборудования и обеспечить высокий уровень обслуживания оборудования («ноль поломок»), высокий уровень качества («ноль дефектов»), высокий уровень условий труда («ноль травм»), избежать потерь от ремонта  и увеличить эффективность использования оборудования </a:t>
            </a:r>
          </a:p>
          <a:p>
            <a:r>
              <a:rPr lang="ru-RU" sz="1400" dirty="0" smtClean="0">
                <a:latin typeface="Arial" charset="0"/>
              </a:rPr>
              <a:t>	Внедрение </a:t>
            </a:r>
            <a:r>
              <a:rPr lang="ru-RU" sz="1400" b="1" dirty="0" smtClean="0">
                <a:latin typeface="Arial" charset="0"/>
              </a:rPr>
              <a:t>стандартизации </a:t>
            </a:r>
            <a:r>
              <a:rPr lang="ru-RU" sz="1400" dirty="0" smtClean="0">
                <a:latin typeface="Arial" charset="0"/>
              </a:rPr>
              <a:t>на рабочих местах устраняет потери от излишней обработки и производства дефектов. Стандарт как детальное описание всей операции представляет собой единственно правильный способ выполнения тех или иных работ. Четкое следование стандарту обеспечит качество работы, а соответственно и качество продукции. Стандартные требования к рабочему месту направлены на обеспечение максимальной безопасности персонала и устанавливают соответствующие требования к освещенности, вентиляции, внешнему виду </a:t>
            </a:r>
          </a:p>
          <a:p>
            <a:r>
              <a:rPr lang="ru-RU" sz="1400" dirty="0" smtClean="0">
                <a:latin typeface="Arial" charset="0"/>
              </a:rPr>
              <a:t>работника, состоянию оборудования, наличию на рабочем месте тех или иных предметов, выполнению тех или иных работ. Выполнение этих требований обеспечит безопасность работы. 	</a:t>
            </a:r>
          </a:p>
          <a:p>
            <a:r>
              <a:rPr lang="ru-RU" sz="1400" b="1" dirty="0" smtClean="0">
                <a:latin typeface="Arial" charset="0"/>
              </a:rPr>
              <a:t>	Визуализация процессов </a:t>
            </a:r>
            <a:r>
              <a:rPr lang="ru-RU" sz="1400" dirty="0" smtClean="0">
                <a:latin typeface="Arial" charset="0"/>
              </a:rPr>
              <a:t>– это визуальное представление с помощью четких и понятных, исключающих двоякое толкование , средств, четкой последовательности действий по выполнению того или иного вида работ. </a:t>
            </a:r>
          </a:p>
          <a:p>
            <a:r>
              <a:rPr lang="ru-RU" sz="1400" dirty="0" smtClean="0">
                <a:latin typeface="Arial" charset="0"/>
              </a:rPr>
              <a:t>Визуализация обеспечивает прозрачность процесса производства, делает видимым не только единственно правильный способ выполнения той или иной работы, но и любые отклонения в работе. Рабочий сам с помощью средств визуального контроля может выполнять работу правильно, осуществлять постоянный контроль качества, оперативно реагировать на любые отклонения, в соответствие с уже продуманной и четко определенной и визуализированной процедурой. Средства визуального контроля позволяют практически полностью исключить появление брака за счет правильного выполнения работы и оперативного реагирования на любые малейшие отклонения. За счет визуализации мест повышенной опасности правил по выполнению тех или иных видов работ существенно снижается возможность возникновения нештатных ситуаций и травматизма на рабочих местах. 	</a:t>
            </a:r>
          </a:p>
          <a:p>
            <a:r>
              <a:rPr lang="ru-RU" sz="1400" b="1" dirty="0" smtClean="0">
                <a:latin typeface="Arial" charset="0"/>
              </a:rPr>
              <a:t>	«СМЕД»</a:t>
            </a:r>
            <a:r>
              <a:rPr lang="en-US" sz="1400" b="1" dirty="0" smtClean="0">
                <a:latin typeface="Arial" charset="0"/>
              </a:rPr>
              <a:t> </a:t>
            </a:r>
            <a:r>
              <a:rPr lang="ru-RU" sz="1400" b="1" dirty="0" smtClean="0">
                <a:latin typeface="Arial" charset="0"/>
              </a:rPr>
              <a:t>(быстрая переналадка) </a:t>
            </a:r>
            <a:r>
              <a:rPr lang="ru-RU" sz="1400" dirty="0" smtClean="0">
                <a:latin typeface="Arial" charset="0"/>
              </a:rPr>
              <a:t>– инструмент «Бережливого производства», направленный на сокращение времени переналадок за счет существенной оптимизации процессов подготовки переналадки, замены оснастки и инструмента (в одно касание), пробных прогонов и корректировок. 	</a:t>
            </a:r>
          </a:p>
          <a:p>
            <a:r>
              <a:rPr lang="ru-RU" sz="1400" dirty="0" smtClean="0">
                <a:latin typeface="Arial" charset="0"/>
              </a:rPr>
              <a:t>	Внедрение системы </a:t>
            </a:r>
            <a:r>
              <a:rPr lang="ru-RU" sz="1400" b="1" dirty="0" smtClean="0">
                <a:latin typeface="Arial" charset="0"/>
              </a:rPr>
              <a:t>Канбан</a:t>
            </a:r>
            <a:r>
              <a:rPr lang="ru-RU" sz="1400" dirty="0" smtClean="0">
                <a:latin typeface="Arial" charset="0"/>
              </a:rPr>
              <a:t> и информационных досок </a:t>
            </a:r>
            <a:r>
              <a:rPr lang="ru-RU" sz="1400" b="1" dirty="0" smtClean="0">
                <a:latin typeface="Arial" charset="0"/>
              </a:rPr>
              <a:t>Андон </a:t>
            </a:r>
            <a:r>
              <a:rPr lang="ru-RU" sz="1400" dirty="0" smtClean="0">
                <a:latin typeface="Arial" charset="0"/>
              </a:rPr>
              <a:t>поможет избежать потерь от запасов, перепроизводства и излишних перемещений и ожиданий.</a:t>
            </a:r>
          </a:p>
          <a:p>
            <a:r>
              <a:rPr lang="ru-RU" sz="1400" dirty="0" smtClean="0">
                <a:latin typeface="Arial" charset="0"/>
              </a:rPr>
              <a:t>	</a:t>
            </a:r>
            <a:r>
              <a:rPr lang="ru-RU" sz="1400" b="1" dirty="0" smtClean="0">
                <a:latin typeface="Arial" charset="0"/>
              </a:rPr>
              <a:t>«Пока </a:t>
            </a:r>
            <a:r>
              <a:rPr lang="ru-RU" sz="1400" b="1" dirty="0" err="1" smtClean="0">
                <a:latin typeface="Arial" charset="0"/>
              </a:rPr>
              <a:t>йоке</a:t>
            </a:r>
            <a:r>
              <a:rPr lang="ru-RU" sz="1400" dirty="0" smtClean="0">
                <a:latin typeface="Arial" charset="0"/>
              </a:rPr>
              <a:t>» предотвращает передачу дефекта на последующую операцию, делает невозможным производство дефектной продукции, позволяет выявить коренную причину дефекта</a:t>
            </a:r>
          </a:p>
          <a:p>
            <a:endParaRPr lang="ru-RU" dirty="0" smtClean="0">
              <a:latin typeface="Arial" charset="0"/>
            </a:endParaRPr>
          </a:p>
        </p:txBody>
      </p:sp>
      <p:sp>
        <p:nvSpPr>
          <p:cNvPr id="65541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802449EA-2607-43D8-B506-C43F52DA2A3B}" type="slidenum">
              <a:rPr lang="ru-RU" sz="1200">
                <a:latin typeface="Times New Roman" pitchFamily="18" charset="0"/>
              </a:rPr>
              <a:pPr algn="r" defTabSz="908050"/>
              <a:t>14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FE95F-8DE6-4885-99EC-08FD04D7D54C}" type="slidenum">
              <a:rPr lang="ru-RU" smtClean="0">
                <a:latin typeface="Arial" charset="0"/>
              </a:rPr>
              <a:pPr/>
              <a:t>88</a:t>
            </a:fld>
            <a:endParaRPr lang="ru-RU" smtClean="0">
              <a:latin typeface="Arial" charset="0"/>
            </a:endParaRPr>
          </a:p>
        </p:txBody>
      </p:sp>
      <p:sp>
        <p:nvSpPr>
          <p:cNvPr id="634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ln/>
        </p:spPr>
        <p:txBody>
          <a:bodyPr lIns="90839" tIns="45420" rIns="90839" bIns="45420">
            <a:normAutofit fontScale="77500" lnSpcReduction="20000"/>
          </a:bodyPr>
          <a:lstStyle/>
          <a:p>
            <a:pPr>
              <a:defRPr/>
            </a:pPr>
            <a:r>
              <a:rPr lang="ru-RU" b="1" dirty="0" smtClean="0"/>
              <a:t>	</a:t>
            </a:r>
          </a:p>
          <a:p>
            <a:pPr>
              <a:defRPr/>
            </a:pPr>
            <a:r>
              <a:rPr lang="ru-RU" sz="1400" dirty="0" smtClean="0"/>
              <a:t>Существует множество инструментов Бережливого производства, но наиболее часто используемыми и эффективными являются следующие:  </a:t>
            </a:r>
            <a:r>
              <a:rPr lang="ru-RU" sz="1400" b="1" dirty="0" smtClean="0"/>
              <a:t>Первое чему надо научиться это уметь видеть потери.</a:t>
            </a:r>
            <a:endParaRPr lang="ru-RU" sz="1400" dirty="0" smtClean="0"/>
          </a:p>
          <a:p>
            <a:pPr>
              <a:defRPr/>
            </a:pPr>
            <a:r>
              <a:rPr lang="ru-RU" sz="1400" b="1" dirty="0" smtClean="0"/>
              <a:t>	1. Картирование потоков создания ценности – </a:t>
            </a:r>
            <a:r>
              <a:rPr lang="ru-RU" sz="1400" dirty="0" smtClean="0"/>
              <a:t>графическое, детальное описание процесса «как есть» и моделирование процесса «как должно быть». Данный инструмент позволяет выявить все виды потерь и разработать схему их устранения. Определяется процесс, собираются все необходимые данные, строится схема «как есть», обозначаются потери, строится схема «как должно быть», заполняется отчет А-3. </a:t>
            </a:r>
          </a:p>
          <a:p>
            <a:pPr>
              <a:defRPr/>
            </a:pPr>
            <a:r>
              <a:rPr lang="ru-RU" sz="1400" dirty="0" smtClean="0"/>
              <a:t>	На основании </a:t>
            </a:r>
            <a:r>
              <a:rPr lang="ru-RU" sz="1400" dirty="0" err="1" smtClean="0"/>
              <a:t>полученых</a:t>
            </a:r>
            <a:r>
              <a:rPr lang="ru-RU" sz="1400" dirty="0" smtClean="0"/>
              <a:t> при картировании данных строится диаграмма Ямазуми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400" b="1" dirty="0" smtClean="0"/>
              <a:t>	2. «Диаграмма Ямазуми» -  </a:t>
            </a:r>
            <a:r>
              <a:rPr lang="ru-RU" sz="1400" dirty="0" smtClean="0"/>
              <a:t>Доска баланса работ. Показывает баланс разных видов работ поэлементно. Определяет отставание или опережение работы оператора. Используется для: </a:t>
            </a:r>
          </a:p>
          <a:p>
            <a:pPr marL="3600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видов работ для выполнения всей работы в пределах заданного времени (</a:t>
            </a:r>
            <a:r>
              <a:rPr lang="ru-RU" sz="1400" dirty="0" err="1" smtClean="0"/>
              <a:t>времени</a:t>
            </a:r>
            <a:r>
              <a:rPr lang="ru-RU" sz="1400" dirty="0" smtClean="0"/>
              <a:t> цикла)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процесса в случае изменения скорости работы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работ для выравнивания нагрузки (устранение / снижение потерь от ожидания)</a:t>
            </a:r>
          </a:p>
          <a:p>
            <a:pPr>
              <a:defRPr/>
            </a:pPr>
            <a:r>
              <a:rPr lang="ru-RU" sz="1400" dirty="0" smtClean="0"/>
              <a:t>	</a:t>
            </a:r>
            <a:r>
              <a:rPr lang="ru-RU" sz="1400" b="1" dirty="0" smtClean="0"/>
              <a:t>3. «Диаграмма </a:t>
            </a:r>
            <a:r>
              <a:rPr lang="ru-RU" sz="1400" b="1" dirty="0" err="1" smtClean="0"/>
              <a:t>Исикава</a:t>
            </a:r>
            <a:r>
              <a:rPr lang="ru-RU" sz="1400" b="1" dirty="0" smtClean="0"/>
              <a:t>» </a:t>
            </a:r>
            <a:r>
              <a:rPr lang="ru-RU" sz="1400" dirty="0" smtClean="0"/>
              <a:t>- Причинно-следственная диаграмма или диаграмма Исикавы является графическим изображением, которое в сжатой форме и логической последовательности распределяет причины. Служит для графического изображения взаимосвязи показателя качества продукции со всеми возможными причинами. Основная цель диаграммы – выявить влияние причин на всех уровнях технологического процесса. Главным достоинством ее является то, что она дает наглядное представление не только о тех факторах, которые влияют на изучаемый объект, но и о причинно-следственных связях этих факторов (что особенно важно). Сначала определяется параметр качества, а потом указываются различные факторы, оказывающие влияние на этот параметр. Факторы выстраиваются по степени влияния на параметр</a:t>
            </a:r>
            <a:r>
              <a:rPr lang="ru-RU" sz="1400" b="1" dirty="0" smtClean="0"/>
              <a:t>. </a:t>
            </a:r>
          </a:p>
          <a:p>
            <a:pPr>
              <a:defRPr/>
            </a:pPr>
            <a:r>
              <a:rPr lang="ru-RU" sz="1400" b="1" dirty="0" smtClean="0"/>
              <a:t>	</a:t>
            </a:r>
            <a:endParaRPr lang="ru-RU" sz="1400" dirty="0" smtClean="0"/>
          </a:p>
        </p:txBody>
      </p:sp>
      <p:sp>
        <p:nvSpPr>
          <p:cNvPr id="63493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9CFFC995-9E7E-4FDE-A3D2-747698BBA1E0}" type="slidenum">
              <a:rPr lang="ru-RU" sz="1200">
                <a:latin typeface="Times New Roman" pitchFamily="18" charset="0"/>
              </a:rPr>
              <a:pPr algn="r" defTabSz="908050"/>
              <a:t>88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FE95F-8DE6-4885-99EC-08FD04D7D54C}" type="slidenum">
              <a:rPr lang="ru-RU" smtClean="0">
                <a:latin typeface="Arial" charset="0"/>
              </a:rPr>
              <a:pPr/>
              <a:t>90</a:t>
            </a:fld>
            <a:endParaRPr lang="ru-RU" smtClean="0">
              <a:latin typeface="Arial" charset="0"/>
            </a:endParaRPr>
          </a:p>
        </p:txBody>
      </p:sp>
      <p:sp>
        <p:nvSpPr>
          <p:cNvPr id="634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ln/>
        </p:spPr>
        <p:txBody>
          <a:bodyPr lIns="90839" tIns="45420" rIns="90839" bIns="45420">
            <a:normAutofit fontScale="77500" lnSpcReduction="20000"/>
          </a:bodyPr>
          <a:lstStyle/>
          <a:p>
            <a:pPr>
              <a:defRPr/>
            </a:pPr>
            <a:r>
              <a:rPr lang="ru-RU" b="1" dirty="0" smtClean="0"/>
              <a:t>	</a:t>
            </a:r>
          </a:p>
          <a:p>
            <a:pPr>
              <a:defRPr/>
            </a:pPr>
            <a:r>
              <a:rPr lang="ru-RU" sz="1400" dirty="0" smtClean="0"/>
              <a:t>Существует множество инструментов Бережливого производства, но наиболее часто используемыми и эффективными являются следующие:  </a:t>
            </a:r>
            <a:r>
              <a:rPr lang="ru-RU" sz="1400" b="1" dirty="0" smtClean="0"/>
              <a:t>Первое чему надо научиться это уметь видеть потери.</a:t>
            </a:r>
            <a:endParaRPr lang="ru-RU" sz="1400" dirty="0" smtClean="0"/>
          </a:p>
          <a:p>
            <a:pPr>
              <a:defRPr/>
            </a:pPr>
            <a:r>
              <a:rPr lang="ru-RU" sz="1400" b="1" dirty="0" smtClean="0"/>
              <a:t>	1. Картирование потоков создания ценности – </a:t>
            </a:r>
            <a:r>
              <a:rPr lang="ru-RU" sz="1400" dirty="0" smtClean="0"/>
              <a:t>графическое, детальное описание процесса «как есть» и моделирование процесса «как должно быть». Данный инструмент позволяет выявить все виды потерь и разработать схему их устранения. Определяется процесс, собираются все необходимые данные, строится схема «как есть», обозначаются потери, строится схема «как должно быть», заполняется отчет А-3. </a:t>
            </a:r>
          </a:p>
          <a:p>
            <a:pPr>
              <a:defRPr/>
            </a:pPr>
            <a:r>
              <a:rPr lang="ru-RU" sz="1400" dirty="0" smtClean="0"/>
              <a:t>	На основании </a:t>
            </a:r>
            <a:r>
              <a:rPr lang="ru-RU" sz="1400" dirty="0" err="1" smtClean="0"/>
              <a:t>полученых</a:t>
            </a:r>
            <a:r>
              <a:rPr lang="ru-RU" sz="1400" dirty="0" smtClean="0"/>
              <a:t> при картировании данных строится диаграмма Ямазуми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400" b="1" dirty="0" smtClean="0"/>
              <a:t>	2. «Диаграмма Ямазуми» -  </a:t>
            </a:r>
            <a:r>
              <a:rPr lang="ru-RU" sz="1400" dirty="0" smtClean="0"/>
              <a:t>Доска баланса работ. Показывает баланс разных видов работ поэлементно. Определяет отставание или опережение работы оператора. Используется для: </a:t>
            </a:r>
          </a:p>
          <a:p>
            <a:pPr marL="3600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видов работ для выполнения всей работы в пределах заданного времени (</a:t>
            </a:r>
            <a:r>
              <a:rPr lang="ru-RU" sz="1400" dirty="0" err="1" smtClean="0"/>
              <a:t>времени</a:t>
            </a:r>
            <a:r>
              <a:rPr lang="ru-RU" sz="1400" dirty="0" smtClean="0"/>
              <a:t> цикла)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процесса в случае изменения скорости работы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работ для выравнивания нагрузки (устранение / снижение потерь от ожидания)</a:t>
            </a:r>
          </a:p>
          <a:p>
            <a:pPr>
              <a:defRPr/>
            </a:pPr>
            <a:r>
              <a:rPr lang="ru-RU" sz="1400" dirty="0" smtClean="0"/>
              <a:t>	</a:t>
            </a:r>
            <a:r>
              <a:rPr lang="ru-RU" sz="1400" b="1" dirty="0" smtClean="0"/>
              <a:t>3. «Диаграмма </a:t>
            </a:r>
            <a:r>
              <a:rPr lang="ru-RU" sz="1400" b="1" dirty="0" err="1" smtClean="0"/>
              <a:t>Исикава</a:t>
            </a:r>
            <a:r>
              <a:rPr lang="ru-RU" sz="1400" b="1" dirty="0" smtClean="0"/>
              <a:t>» </a:t>
            </a:r>
            <a:r>
              <a:rPr lang="ru-RU" sz="1400" dirty="0" smtClean="0"/>
              <a:t>- Причинно-следственная диаграмма или диаграмма Исикавы является графическим изображением, которое в сжатой форме и логической последовательности распределяет причины. Служит для графического изображения взаимосвязи показателя качества продукции со всеми возможными причинами. Основная цель диаграммы – выявить влияние причин на всех уровнях технологического процесса. Главным достоинством ее является то, что она дает наглядное представление не только о тех факторах, которые влияют на изучаемый объект, но и о причинно-следственных связях этих факторов (что особенно важно). Сначала определяется параметр качества, а потом указываются различные факторы, оказывающие влияние на этот параметр. Факторы выстраиваются по степени влияния на параметр</a:t>
            </a:r>
            <a:r>
              <a:rPr lang="ru-RU" sz="1400" b="1" dirty="0" smtClean="0"/>
              <a:t>. </a:t>
            </a:r>
          </a:p>
          <a:p>
            <a:pPr>
              <a:defRPr/>
            </a:pPr>
            <a:r>
              <a:rPr lang="ru-RU" sz="1400" b="1" dirty="0" smtClean="0"/>
              <a:t>	</a:t>
            </a:r>
            <a:endParaRPr lang="ru-RU" sz="1400" dirty="0" smtClean="0"/>
          </a:p>
        </p:txBody>
      </p:sp>
      <p:sp>
        <p:nvSpPr>
          <p:cNvPr id="63493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9CFFC995-9E7E-4FDE-A3D2-747698BBA1E0}" type="slidenum">
              <a:rPr lang="ru-RU" sz="1200">
                <a:latin typeface="Times New Roman" pitchFamily="18" charset="0"/>
              </a:rPr>
              <a:pPr algn="r" defTabSz="908050"/>
              <a:t>90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FE95F-8DE6-4885-99EC-08FD04D7D54C}" type="slidenum">
              <a:rPr lang="ru-RU" smtClean="0">
                <a:latin typeface="Arial" charset="0"/>
              </a:rPr>
              <a:pPr/>
              <a:t>91</a:t>
            </a:fld>
            <a:endParaRPr lang="ru-RU" smtClean="0">
              <a:latin typeface="Arial" charset="0"/>
            </a:endParaRPr>
          </a:p>
        </p:txBody>
      </p:sp>
      <p:sp>
        <p:nvSpPr>
          <p:cNvPr id="634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ln/>
        </p:spPr>
        <p:txBody>
          <a:bodyPr lIns="90839" tIns="45420" rIns="90839" bIns="45420">
            <a:normAutofit fontScale="77500" lnSpcReduction="20000"/>
          </a:bodyPr>
          <a:lstStyle/>
          <a:p>
            <a:pPr>
              <a:defRPr/>
            </a:pPr>
            <a:r>
              <a:rPr lang="ru-RU" b="1" dirty="0" smtClean="0"/>
              <a:t>	</a:t>
            </a:r>
          </a:p>
          <a:p>
            <a:pPr>
              <a:defRPr/>
            </a:pPr>
            <a:r>
              <a:rPr lang="ru-RU" sz="1400" dirty="0" smtClean="0"/>
              <a:t>Существует множество инструментов Бережливого производства, но наиболее часто используемыми и эффективными являются следующие:  </a:t>
            </a:r>
            <a:r>
              <a:rPr lang="ru-RU" sz="1400" b="1" dirty="0" smtClean="0"/>
              <a:t>Первое чему надо научиться это уметь видеть потери.</a:t>
            </a:r>
            <a:endParaRPr lang="ru-RU" sz="1400" dirty="0" smtClean="0"/>
          </a:p>
          <a:p>
            <a:pPr>
              <a:defRPr/>
            </a:pPr>
            <a:r>
              <a:rPr lang="ru-RU" sz="1400" b="1" dirty="0" smtClean="0"/>
              <a:t>	1. Картирование потоков создания ценности – </a:t>
            </a:r>
            <a:r>
              <a:rPr lang="ru-RU" sz="1400" dirty="0" smtClean="0"/>
              <a:t>графическое, детальное описание процесса «как есть» и моделирование процесса «как должно быть». Данный инструмент позволяет выявить все виды потерь и разработать схему их устранения. Определяется процесс, собираются все необходимые данные, строится схема «как есть», обозначаются потери, строится схема «как должно быть», заполняется отчет А-3. </a:t>
            </a:r>
          </a:p>
          <a:p>
            <a:pPr>
              <a:defRPr/>
            </a:pPr>
            <a:r>
              <a:rPr lang="ru-RU" sz="1400" dirty="0" smtClean="0"/>
              <a:t>	На основании </a:t>
            </a:r>
            <a:r>
              <a:rPr lang="ru-RU" sz="1400" dirty="0" err="1" smtClean="0"/>
              <a:t>полученых</a:t>
            </a:r>
            <a:r>
              <a:rPr lang="ru-RU" sz="1400" dirty="0" smtClean="0"/>
              <a:t> при картировании данных строится диаграмма Ямазуми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400" b="1" dirty="0" smtClean="0"/>
              <a:t>	2. «Диаграмма Ямазуми» -  </a:t>
            </a:r>
            <a:r>
              <a:rPr lang="ru-RU" sz="1400" dirty="0" smtClean="0"/>
              <a:t>Доска баланса работ. Показывает баланс разных видов работ поэлементно. Определяет отставание или опережение работы оператора. Используется для: </a:t>
            </a:r>
          </a:p>
          <a:p>
            <a:pPr marL="3600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видов работ для выполнения всей работы в пределах заданного времени (</a:t>
            </a:r>
            <a:r>
              <a:rPr lang="ru-RU" sz="1400" dirty="0" err="1" smtClean="0"/>
              <a:t>времени</a:t>
            </a:r>
            <a:r>
              <a:rPr lang="ru-RU" sz="1400" dirty="0" smtClean="0"/>
              <a:t> цикла)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процесса в случае изменения скорости работы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работ для выравнивания нагрузки (устранение / снижение потерь от ожидания)</a:t>
            </a:r>
          </a:p>
          <a:p>
            <a:pPr>
              <a:defRPr/>
            </a:pPr>
            <a:r>
              <a:rPr lang="ru-RU" sz="1400" dirty="0" smtClean="0"/>
              <a:t>	</a:t>
            </a:r>
            <a:r>
              <a:rPr lang="ru-RU" sz="1400" b="1" dirty="0" smtClean="0"/>
              <a:t>3. «Диаграмма </a:t>
            </a:r>
            <a:r>
              <a:rPr lang="ru-RU" sz="1400" b="1" dirty="0" err="1" smtClean="0"/>
              <a:t>Исикава</a:t>
            </a:r>
            <a:r>
              <a:rPr lang="ru-RU" sz="1400" b="1" dirty="0" smtClean="0"/>
              <a:t>» </a:t>
            </a:r>
            <a:r>
              <a:rPr lang="ru-RU" sz="1400" dirty="0" smtClean="0"/>
              <a:t>- Причинно-следственная диаграмма или диаграмма Исикавы является графическим изображением, которое в сжатой форме и логической последовательности распределяет причины. Служит для графического изображения взаимосвязи показателя качества продукции со всеми возможными причинами. Основная цель диаграммы – выявить влияние причин на всех уровнях технологического процесса. Главным достоинством ее является то, что она дает наглядное представление не только о тех факторах, которые влияют на изучаемый объект, но и о причинно-следственных связях этих факторов (что особенно важно). Сначала определяется параметр качества, а потом указываются различные факторы, оказывающие влияние на этот параметр. Факторы выстраиваются по степени влияния на параметр</a:t>
            </a:r>
            <a:r>
              <a:rPr lang="ru-RU" sz="1400" b="1" dirty="0" smtClean="0"/>
              <a:t>. </a:t>
            </a:r>
          </a:p>
          <a:p>
            <a:pPr>
              <a:defRPr/>
            </a:pPr>
            <a:r>
              <a:rPr lang="ru-RU" sz="1400" b="1" dirty="0" smtClean="0"/>
              <a:t>	</a:t>
            </a:r>
            <a:endParaRPr lang="ru-RU" sz="1400" dirty="0" smtClean="0"/>
          </a:p>
        </p:txBody>
      </p:sp>
      <p:sp>
        <p:nvSpPr>
          <p:cNvPr id="63493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9CFFC995-9E7E-4FDE-A3D2-747698BBA1E0}" type="slidenum">
              <a:rPr lang="ru-RU" sz="1200">
                <a:latin typeface="Times New Roman" pitchFamily="18" charset="0"/>
              </a:rPr>
              <a:pPr algn="r" defTabSz="908050"/>
              <a:t>91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FE95F-8DE6-4885-99EC-08FD04D7D54C}" type="slidenum">
              <a:rPr lang="ru-RU" smtClean="0">
                <a:latin typeface="Arial" charset="0"/>
              </a:rPr>
              <a:pPr/>
              <a:t>92</a:t>
            </a:fld>
            <a:endParaRPr lang="ru-RU" smtClean="0">
              <a:latin typeface="Arial" charset="0"/>
            </a:endParaRPr>
          </a:p>
        </p:txBody>
      </p:sp>
      <p:sp>
        <p:nvSpPr>
          <p:cNvPr id="634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ln/>
        </p:spPr>
        <p:txBody>
          <a:bodyPr lIns="90839" tIns="45420" rIns="90839" bIns="45420">
            <a:normAutofit fontScale="77500" lnSpcReduction="20000"/>
          </a:bodyPr>
          <a:lstStyle/>
          <a:p>
            <a:pPr>
              <a:defRPr/>
            </a:pPr>
            <a:r>
              <a:rPr lang="ru-RU" b="1" dirty="0" smtClean="0"/>
              <a:t>	</a:t>
            </a:r>
          </a:p>
          <a:p>
            <a:pPr>
              <a:defRPr/>
            </a:pPr>
            <a:r>
              <a:rPr lang="ru-RU" sz="1400" dirty="0" smtClean="0"/>
              <a:t>Существует множество инструментов Бережливого производства, но наиболее часто используемыми и эффективными являются следующие:  </a:t>
            </a:r>
            <a:r>
              <a:rPr lang="ru-RU" sz="1400" b="1" dirty="0" smtClean="0"/>
              <a:t>Первое чему надо научиться это уметь видеть потери.</a:t>
            </a:r>
            <a:endParaRPr lang="ru-RU" sz="1400" dirty="0" smtClean="0"/>
          </a:p>
          <a:p>
            <a:pPr>
              <a:defRPr/>
            </a:pPr>
            <a:r>
              <a:rPr lang="ru-RU" sz="1400" b="1" dirty="0" smtClean="0"/>
              <a:t>	1. Картирование потоков создания ценности – </a:t>
            </a:r>
            <a:r>
              <a:rPr lang="ru-RU" sz="1400" dirty="0" smtClean="0"/>
              <a:t>графическое, детальное описание процесса «как есть» и моделирование процесса «как должно быть». Данный инструмент позволяет выявить все виды потерь и разработать схему их устранения. Определяется процесс, собираются все необходимые данные, строится схема «как есть», обозначаются потери, строится схема «как должно быть», заполняется отчет А-3. </a:t>
            </a:r>
          </a:p>
          <a:p>
            <a:pPr>
              <a:defRPr/>
            </a:pPr>
            <a:r>
              <a:rPr lang="ru-RU" sz="1400" dirty="0" smtClean="0"/>
              <a:t>	На основании </a:t>
            </a:r>
            <a:r>
              <a:rPr lang="ru-RU" sz="1400" dirty="0" err="1" smtClean="0"/>
              <a:t>полученых</a:t>
            </a:r>
            <a:r>
              <a:rPr lang="ru-RU" sz="1400" dirty="0" smtClean="0"/>
              <a:t> при картировании данных строится диаграмма Ямазуми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400" b="1" dirty="0" smtClean="0"/>
              <a:t>	2. «Диаграмма Ямазуми» -  </a:t>
            </a:r>
            <a:r>
              <a:rPr lang="ru-RU" sz="1400" dirty="0" smtClean="0"/>
              <a:t>Доска баланса работ. Показывает баланс разных видов работ поэлементно. Определяет отставание или опережение работы оператора. Используется для: </a:t>
            </a:r>
          </a:p>
          <a:p>
            <a:pPr marL="3600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видов работ для выполнения всей работы в пределах заданного времени (</a:t>
            </a:r>
            <a:r>
              <a:rPr lang="ru-RU" sz="1400" dirty="0" err="1" smtClean="0"/>
              <a:t>времени</a:t>
            </a:r>
            <a:r>
              <a:rPr lang="ru-RU" sz="1400" dirty="0" smtClean="0"/>
              <a:t> цикла)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процесса в случае изменения скорости работы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работ для выравнивания нагрузки (устранение / снижение потерь от ожидания)</a:t>
            </a:r>
          </a:p>
          <a:p>
            <a:pPr>
              <a:defRPr/>
            </a:pPr>
            <a:r>
              <a:rPr lang="ru-RU" sz="1400" dirty="0" smtClean="0"/>
              <a:t>	</a:t>
            </a:r>
            <a:r>
              <a:rPr lang="ru-RU" sz="1400" b="1" dirty="0" smtClean="0"/>
              <a:t>3. «Диаграмма </a:t>
            </a:r>
            <a:r>
              <a:rPr lang="ru-RU" sz="1400" b="1" dirty="0" err="1" smtClean="0"/>
              <a:t>Исикава</a:t>
            </a:r>
            <a:r>
              <a:rPr lang="ru-RU" sz="1400" b="1" dirty="0" smtClean="0"/>
              <a:t>» </a:t>
            </a:r>
            <a:r>
              <a:rPr lang="ru-RU" sz="1400" dirty="0" smtClean="0"/>
              <a:t>- Причинно-следственная диаграмма или диаграмма Исикавы является графическим изображением, которое в сжатой форме и логической последовательности распределяет причины. Служит для графического изображения взаимосвязи показателя качества продукции со всеми возможными причинами. Основная цель диаграммы – выявить влияние причин на всех уровнях технологического процесса. Главным достоинством ее является то, что она дает наглядное представление не только о тех факторах, которые влияют на изучаемый объект, но и о причинно-следственных связях этих факторов (что особенно важно). Сначала определяется параметр качества, а потом указываются различные факторы, оказывающие влияние на этот параметр. Факторы выстраиваются по степени влияния на параметр</a:t>
            </a:r>
            <a:r>
              <a:rPr lang="ru-RU" sz="1400" b="1" dirty="0" smtClean="0"/>
              <a:t>. </a:t>
            </a:r>
          </a:p>
          <a:p>
            <a:pPr>
              <a:defRPr/>
            </a:pPr>
            <a:r>
              <a:rPr lang="ru-RU" sz="1400" b="1" dirty="0" smtClean="0"/>
              <a:t>	</a:t>
            </a:r>
            <a:endParaRPr lang="ru-RU" sz="1400" dirty="0" smtClean="0"/>
          </a:p>
        </p:txBody>
      </p:sp>
      <p:sp>
        <p:nvSpPr>
          <p:cNvPr id="63493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9CFFC995-9E7E-4FDE-A3D2-747698BBA1E0}" type="slidenum">
              <a:rPr lang="ru-RU" sz="1200">
                <a:latin typeface="Times New Roman" pitchFamily="18" charset="0"/>
              </a:rPr>
              <a:pPr algn="r" defTabSz="908050"/>
              <a:t>92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94</a:t>
            </a:fld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95</a:t>
            </a:fld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96</a:t>
            </a:fld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FE95F-8DE6-4885-99EC-08FD04D7D54C}" type="slidenum">
              <a:rPr lang="ru-RU" smtClean="0">
                <a:latin typeface="Arial" charset="0"/>
              </a:rPr>
              <a:pPr/>
              <a:t>97</a:t>
            </a:fld>
            <a:endParaRPr lang="ru-RU" smtClean="0">
              <a:latin typeface="Arial" charset="0"/>
            </a:endParaRPr>
          </a:p>
        </p:txBody>
      </p:sp>
      <p:sp>
        <p:nvSpPr>
          <p:cNvPr id="634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ln/>
        </p:spPr>
        <p:txBody>
          <a:bodyPr lIns="90839" tIns="45420" rIns="90839" bIns="45420">
            <a:normAutofit fontScale="77500" lnSpcReduction="20000"/>
          </a:bodyPr>
          <a:lstStyle/>
          <a:p>
            <a:pPr>
              <a:defRPr/>
            </a:pPr>
            <a:r>
              <a:rPr lang="ru-RU" b="1" dirty="0" smtClean="0"/>
              <a:t>	</a:t>
            </a:r>
          </a:p>
          <a:p>
            <a:pPr>
              <a:defRPr/>
            </a:pPr>
            <a:r>
              <a:rPr lang="ru-RU" sz="1400" dirty="0" smtClean="0"/>
              <a:t>Существует множество инструментов Бережливого производства, но наиболее часто используемыми и эффективными являются следующие:  </a:t>
            </a:r>
            <a:r>
              <a:rPr lang="ru-RU" sz="1400" b="1" dirty="0" smtClean="0"/>
              <a:t>Первое чему надо научиться это уметь видеть потери.</a:t>
            </a:r>
            <a:endParaRPr lang="ru-RU" sz="1400" dirty="0" smtClean="0"/>
          </a:p>
          <a:p>
            <a:pPr>
              <a:defRPr/>
            </a:pPr>
            <a:r>
              <a:rPr lang="ru-RU" sz="1400" b="1" dirty="0" smtClean="0"/>
              <a:t>	1. Картирование потоков создания ценности – </a:t>
            </a:r>
            <a:r>
              <a:rPr lang="ru-RU" sz="1400" dirty="0" smtClean="0"/>
              <a:t>графическое, детальное описание процесса «как есть» и моделирование процесса «как должно быть». Данный инструмент позволяет выявить все виды потерь и разработать схему их устранения. Определяется процесс, собираются все необходимые данные, строится схема «как есть», обозначаются потери, строится схема «как должно быть», заполняется отчет А-3. </a:t>
            </a:r>
          </a:p>
          <a:p>
            <a:pPr>
              <a:defRPr/>
            </a:pPr>
            <a:r>
              <a:rPr lang="ru-RU" sz="1400" dirty="0" smtClean="0"/>
              <a:t>	На основании </a:t>
            </a:r>
            <a:r>
              <a:rPr lang="ru-RU" sz="1400" dirty="0" err="1" smtClean="0"/>
              <a:t>полученых</a:t>
            </a:r>
            <a:r>
              <a:rPr lang="ru-RU" sz="1400" dirty="0" smtClean="0"/>
              <a:t> при картировании данных строится диаграмма Ямазуми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400" b="1" dirty="0" smtClean="0"/>
              <a:t>	2. «Диаграмма Ямазуми» -  </a:t>
            </a:r>
            <a:r>
              <a:rPr lang="ru-RU" sz="1400" dirty="0" smtClean="0"/>
              <a:t>Доска баланса работ. Показывает баланс разных видов работ поэлементно. Определяет отставание или опережение работы оператора. Используется для: </a:t>
            </a:r>
          </a:p>
          <a:p>
            <a:pPr marL="3600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видов работ для выполнения всей работы в пределах заданного времени (</a:t>
            </a:r>
            <a:r>
              <a:rPr lang="ru-RU" sz="1400" dirty="0" err="1" smtClean="0"/>
              <a:t>времени</a:t>
            </a:r>
            <a:r>
              <a:rPr lang="ru-RU" sz="1400" dirty="0" smtClean="0"/>
              <a:t> цикла)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процесса в случае изменения скорости работы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работ для выравнивания нагрузки (устранение / снижение потерь от ожидания)</a:t>
            </a:r>
          </a:p>
          <a:p>
            <a:pPr>
              <a:defRPr/>
            </a:pPr>
            <a:r>
              <a:rPr lang="ru-RU" sz="1400" dirty="0" smtClean="0"/>
              <a:t>	</a:t>
            </a:r>
            <a:r>
              <a:rPr lang="ru-RU" sz="1400" b="1" dirty="0" smtClean="0"/>
              <a:t>3. «Диаграмма </a:t>
            </a:r>
            <a:r>
              <a:rPr lang="ru-RU" sz="1400" b="1" dirty="0" err="1" smtClean="0"/>
              <a:t>Исикава</a:t>
            </a:r>
            <a:r>
              <a:rPr lang="ru-RU" sz="1400" b="1" dirty="0" smtClean="0"/>
              <a:t>» </a:t>
            </a:r>
            <a:r>
              <a:rPr lang="ru-RU" sz="1400" dirty="0" smtClean="0"/>
              <a:t>- Причинно-следственная диаграмма или диаграмма Исикавы является графическим изображением, которое в сжатой форме и логической последовательности распределяет причины. Служит для графического изображения взаимосвязи показателя качества продукции со всеми возможными причинами. Основная цель диаграммы – выявить влияние причин на всех уровнях технологического процесса. Главным достоинством ее является то, что она дает наглядное представление не только о тех факторах, которые влияют на изучаемый объект, но и о причинно-следственных связях этих факторов (что особенно важно). Сначала определяется параметр качества, а потом указываются различные факторы, оказывающие влияние на этот параметр. Факторы выстраиваются по степени влияния на параметр</a:t>
            </a:r>
            <a:r>
              <a:rPr lang="ru-RU" sz="1400" b="1" dirty="0" smtClean="0"/>
              <a:t>. </a:t>
            </a:r>
          </a:p>
          <a:p>
            <a:pPr>
              <a:defRPr/>
            </a:pPr>
            <a:r>
              <a:rPr lang="ru-RU" sz="1400" b="1" dirty="0" smtClean="0"/>
              <a:t>	</a:t>
            </a:r>
            <a:endParaRPr lang="ru-RU" sz="1400" dirty="0" smtClean="0"/>
          </a:p>
        </p:txBody>
      </p:sp>
      <p:sp>
        <p:nvSpPr>
          <p:cNvPr id="63493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9CFFC995-9E7E-4FDE-A3D2-747698BBA1E0}" type="slidenum">
              <a:rPr lang="ru-RU" sz="1200">
                <a:latin typeface="Times New Roman" pitchFamily="18" charset="0"/>
              </a:rPr>
              <a:pPr algn="r" defTabSz="908050"/>
              <a:t>97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FE95F-8DE6-4885-99EC-08FD04D7D54C}" type="slidenum">
              <a:rPr lang="ru-RU" smtClean="0">
                <a:latin typeface="Arial" charset="0"/>
              </a:rPr>
              <a:pPr/>
              <a:t>98</a:t>
            </a:fld>
            <a:endParaRPr lang="ru-RU" smtClean="0">
              <a:latin typeface="Arial" charset="0"/>
            </a:endParaRPr>
          </a:p>
        </p:txBody>
      </p:sp>
      <p:sp>
        <p:nvSpPr>
          <p:cNvPr id="6349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ln/>
        </p:spPr>
        <p:txBody>
          <a:bodyPr lIns="90839" tIns="45420" rIns="90839" bIns="45420">
            <a:normAutofit fontScale="77500" lnSpcReduction="20000"/>
          </a:bodyPr>
          <a:lstStyle/>
          <a:p>
            <a:pPr>
              <a:defRPr/>
            </a:pPr>
            <a:r>
              <a:rPr lang="ru-RU" b="1" dirty="0" smtClean="0"/>
              <a:t>	</a:t>
            </a:r>
          </a:p>
          <a:p>
            <a:pPr>
              <a:defRPr/>
            </a:pPr>
            <a:r>
              <a:rPr lang="ru-RU" sz="1400" dirty="0" smtClean="0"/>
              <a:t>Существует множество инструментов Бережливого производства, но наиболее часто используемыми и эффективными являются следующие:  </a:t>
            </a:r>
            <a:r>
              <a:rPr lang="ru-RU" sz="1400" b="1" dirty="0" smtClean="0"/>
              <a:t>Первое чему надо научиться это уметь видеть потери.</a:t>
            </a:r>
            <a:endParaRPr lang="ru-RU" sz="1400" dirty="0" smtClean="0"/>
          </a:p>
          <a:p>
            <a:pPr>
              <a:defRPr/>
            </a:pPr>
            <a:r>
              <a:rPr lang="ru-RU" sz="1400" b="1" dirty="0" smtClean="0"/>
              <a:t>	1. Картирование потоков создания ценности – </a:t>
            </a:r>
            <a:r>
              <a:rPr lang="ru-RU" sz="1400" dirty="0" smtClean="0"/>
              <a:t>графическое, детальное описание процесса «как есть» и моделирование процесса «как должно быть». Данный инструмент позволяет выявить все виды потерь и разработать схему их устранения. Определяется процесс, собираются все необходимые данные, строится схема «как есть», обозначаются потери, строится схема «как должно быть», заполняется отчет А-3. </a:t>
            </a:r>
          </a:p>
          <a:p>
            <a:pPr>
              <a:defRPr/>
            </a:pPr>
            <a:r>
              <a:rPr lang="ru-RU" sz="1400" dirty="0" smtClean="0"/>
              <a:t>	На основании </a:t>
            </a:r>
            <a:r>
              <a:rPr lang="ru-RU" sz="1400" dirty="0" err="1" smtClean="0"/>
              <a:t>полученых</a:t>
            </a:r>
            <a:r>
              <a:rPr lang="ru-RU" sz="1400" dirty="0" smtClean="0"/>
              <a:t> при картировании данных строится диаграмма Ямазуми 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400" b="1" dirty="0" smtClean="0"/>
              <a:t>	2. «Диаграмма Ямазуми» -  </a:t>
            </a:r>
            <a:r>
              <a:rPr lang="ru-RU" sz="1400" dirty="0" smtClean="0"/>
              <a:t>Доска баланса работ. Показывает баланс разных видов работ поэлементно. Определяет отставание или опережение работы оператора. Используется для: </a:t>
            </a:r>
          </a:p>
          <a:p>
            <a:pPr marL="36000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видов работ для выполнения всей работы в пределах заданного времени (</a:t>
            </a:r>
            <a:r>
              <a:rPr lang="ru-RU" sz="1400" dirty="0" err="1" smtClean="0"/>
              <a:t>времени</a:t>
            </a:r>
            <a:r>
              <a:rPr lang="ru-RU" sz="1400" dirty="0" smtClean="0"/>
              <a:t> цикла)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процесса в случае изменения скорости работы</a:t>
            </a:r>
          </a:p>
          <a:p>
            <a:pPr marL="36000" lvl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/>
              <a:t> перебалансировки работ для выравнивания нагрузки (устранение / снижение потерь от ожидания)</a:t>
            </a:r>
          </a:p>
          <a:p>
            <a:pPr>
              <a:defRPr/>
            </a:pPr>
            <a:r>
              <a:rPr lang="ru-RU" sz="1400" dirty="0" smtClean="0"/>
              <a:t>	</a:t>
            </a:r>
            <a:r>
              <a:rPr lang="ru-RU" sz="1400" b="1" dirty="0" smtClean="0"/>
              <a:t>3. «Диаграмма </a:t>
            </a:r>
            <a:r>
              <a:rPr lang="ru-RU" sz="1400" b="1" dirty="0" err="1" smtClean="0"/>
              <a:t>Исикава</a:t>
            </a:r>
            <a:r>
              <a:rPr lang="ru-RU" sz="1400" b="1" dirty="0" smtClean="0"/>
              <a:t>» </a:t>
            </a:r>
            <a:r>
              <a:rPr lang="ru-RU" sz="1400" dirty="0" smtClean="0"/>
              <a:t>- Причинно-следственная диаграмма или диаграмма Исикавы является графическим изображением, которое в сжатой форме и логической последовательности распределяет причины. Служит для графического изображения взаимосвязи показателя качества продукции со всеми возможными причинами. Основная цель диаграммы – выявить влияние причин на всех уровнях технологического процесса. Главным достоинством ее является то, что она дает наглядное представление не только о тех факторах, которые влияют на изучаемый объект, но и о причинно-следственных связях этих факторов (что особенно важно). Сначала определяется параметр качества, а потом указываются различные факторы, оказывающие влияние на этот параметр. Факторы выстраиваются по степени влияния на параметр</a:t>
            </a:r>
            <a:r>
              <a:rPr lang="ru-RU" sz="1400" b="1" dirty="0" smtClean="0"/>
              <a:t>. </a:t>
            </a:r>
          </a:p>
          <a:p>
            <a:pPr>
              <a:defRPr/>
            </a:pPr>
            <a:r>
              <a:rPr lang="ru-RU" sz="1400" b="1" dirty="0" smtClean="0"/>
              <a:t>	</a:t>
            </a:r>
            <a:endParaRPr lang="ru-RU" sz="1400" dirty="0" smtClean="0"/>
          </a:p>
        </p:txBody>
      </p:sp>
      <p:sp>
        <p:nvSpPr>
          <p:cNvPr id="63493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9CFFC995-9E7E-4FDE-A3D2-747698BBA1E0}" type="slidenum">
              <a:rPr lang="ru-RU" sz="1200">
                <a:latin typeface="Times New Roman" pitchFamily="18" charset="0"/>
              </a:rPr>
              <a:pPr algn="r" defTabSz="908050"/>
              <a:t>98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101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D5E2A-6C35-4319-B360-53F47B728CEE}" type="slidenum">
              <a:rPr lang="ru-RU" smtClean="0">
                <a:latin typeface="Arial" charset="0"/>
              </a:rPr>
              <a:pPr/>
              <a:t>15</a:t>
            </a:fld>
            <a:endParaRPr lang="ru-RU" smtClean="0">
              <a:latin typeface="Arial" charset="0"/>
            </a:endParaRPr>
          </a:p>
        </p:txBody>
      </p:sp>
      <p:sp>
        <p:nvSpPr>
          <p:cNvPr id="6553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noFill/>
          <a:ln/>
        </p:spPr>
        <p:txBody>
          <a:bodyPr lIns="90839" tIns="45420" rIns="90839" bIns="45420">
            <a:normAutofit fontScale="55000" lnSpcReduction="20000"/>
          </a:bodyPr>
          <a:lstStyle/>
          <a:p>
            <a:r>
              <a:rPr lang="ru-RU" b="1" dirty="0" smtClean="0">
                <a:latin typeface="Arial" charset="0"/>
              </a:rPr>
              <a:t>	</a:t>
            </a:r>
            <a:r>
              <a:rPr lang="ru-RU" sz="1400" dirty="0" smtClean="0">
                <a:latin typeface="Arial" charset="0"/>
              </a:rPr>
              <a:t>После анализа и выявления потерь подбираются те или иные инструменты для их устранения. </a:t>
            </a:r>
          </a:p>
          <a:p>
            <a:r>
              <a:rPr lang="ru-RU" sz="1400" b="1" dirty="0" smtClean="0">
                <a:latin typeface="Arial" charset="0"/>
              </a:rPr>
              <a:t>	«5 С» </a:t>
            </a:r>
            <a:r>
              <a:rPr lang="ru-RU" sz="1400" dirty="0" smtClean="0">
                <a:latin typeface="Arial" charset="0"/>
              </a:rPr>
              <a:t>– система наведения порядка, чистоты, укрепления дисциплины, повышения производительности и создания безопасных условий труда, на рабочем месте. Данная система позволяет практически без затрат не только наводить порядок на рабочем месте (повышать производительность, сокращать потери, снижать уровень брака и травматизма), но и создавать необходимые стартовые условия. для реализации сложных и дорогостоящих производственных и организационных инноваций, обеспечивать их высокую эффективность за счет радикального изменения сознания работников, их отношения к своему делу. </a:t>
            </a:r>
          </a:p>
          <a:p>
            <a:r>
              <a:rPr lang="ru-RU" sz="1400" b="1" dirty="0" smtClean="0">
                <a:latin typeface="Arial" charset="0"/>
              </a:rPr>
              <a:t>	ТРМ (всеобщее обслуживание оборудования) </a:t>
            </a:r>
            <a:r>
              <a:rPr lang="ru-RU" sz="1400" dirty="0" smtClean="0">
                <a:latin typeface="Arial" charset="0"/>
              </a:rPr>
              <a:t>- инструмент, который позволяет повысить эффективность эксплуатации оборудования и обеспечить высокий уровень обслуживания оборудования («ноль поломок»), высокий уровень качества («ноль дефектов»), высокий уровень условий труда («ноль травм»), избежать потерь от ремонта  и увеличить эффективность использования оборудования </a:t>
            </a:r>
          </a:p>
          <a:p>
            <a:r>
              <a:rPr lang="ru-RU" sz="1400" dirty="0" smtClean="0">
                <a:latin typeface="Arial" charset="0"/>
              </a:rPr>
              <a:t>	Внедрение </a:t>
            </a:r>
            <a:r>
              <a:rPr lang="ru-RU" sz="1400" b="1" dirty="0" smtClean="0">
                <a:latin typeface="Arial" charset="0"/>
              </a:rPr>
              <a:t>стандартизации </a:t>
            </a:r>
            <a:r>
              <a:rPr lang="ru-RU" sz="1400" dirty="0" smtClean="0">
                <a:latin typeface="Arial" charset="0"/>
              </a:rPr>
              <a:t>на рабочих местах устраняет потери от излишней обработки и производства дефектов. Стандарт как детальное описание всей операции представляет собой единственно правильный способ выполнения тех или иных работ. Четкое следование стандарту обеспечит качество работы, а соответственно и качество продукции. Стандартные требования к рабочему месту направлены на обеспечение максимальной безопасности персонала и устанавливают соответствующие требования к освещенности, вентиляции, внешнему виду </a:t>
            </a:r>
          </a:p>
          <a:p>
            <a:r>
              <a:rPr lang="ru-RU" sz="1400" dirty="0" smtClean="0">
                <a:latin typeface="Arial" charset="0"/>
              </a:rPr>
              <a:t>работника, состоянию оборудования, наличию на рабочем месте тех или иных предметов, выполнению тех или иных работ. Выполнение этих требований обеспечит безопасность работы. 	</a:t>
            </a:r>
          </a:p>
          <a:p>
            <a:r>
              <a:rPr lang="ru-RU" sz="1400" b="1" dirty="0" smtClean="0">
                <a:latin typeface="Arial" charset="0"/>
              </a:rPr>
              <a:t>	Визуализация процессов </a:t>
            </a:r>
            <a:r>
              <a:rPr lang="ru-RU" sz="1400" dirty="0" smtClean="0">
                <a:latin typeface="Arial" charset="0"/>
              </a:rPr>
              <a:t>– это визуальное представление с помощью четких и понятных, исключающих двоякое толкование , средств, четкой последовательности действий по выполнению того или иного вида работ. </a:t>
            </a:r>
          </a:p>
          <a:p>
            <a:r>
              <a:rPr lang="ru-RU" sz="1400" dirty="0" smtClean="0">
                <a:latin typeface="Arial" charset="0"/>
              </a:rPr>
              <a:t>Визуализация обеспечивает прозрачность процесса производства, делает видимым не только единственно правильный способ выполнения той или иной работы, но и любые отклонения в работе. Рабочий сам с помощью средств визуального контроля может выполнять работу правильно, осуществлять постоянный контроль качества, оперативно реагировать на любые отклонения, в соответствие с уже продуманной и четко определенной и визуализированной процедурой. Средства визуального контроля позволяют практически полностью исключить появление брака за счет правильного выполнения работы и оперативного реагирования на любые малейшие отклонения. За счет визуализации мест повышенной опасности правил по выполнению тех или иных видов работ существенно снижается возможность возникновения нештатных ситуаций и травматизма на рабочих местах. 	</a:t>
            </a:r>
          </a:p>
          <a:p>
            <a:r>
              <a:rPr lang="ru-RU" sz="1400" b="1" dirty="0" smtClean="0">
                <a:latin typeface="Arial" charset="0"/>
              </a:rPr>
              <a:t>	«СМЕД»</a:t>
            </a:r>
            <a:r>
              <a:rPr lang="en-US" sz="1400" b="1" dirty="0" smtClean="0">
                <a:latin typeface="Arial" charset="0"/>
              </a:rPr>
              <a:t> </a:t>
            </a:r>
            <a:r>
              <a:rPr lang="ru-RU" sz="1400" b="1" dirty="0" smtClean="0">
                <a:latin typeface="Arial" charset="0"/>
              </a:rPr>
              <a:t>(быстрая переналадка) </a:t>
            </a:r>
            <a:r>
              <a:rPr lang="ru-RU" sz="1400" dirty="0" smtClean="0">
                <a:latin typeface="Arial" charset="0"/>
              </a:rPr>
              <a:t>– инструмент «Бережливого производства», направленный на сокращение времени переналадок за счет существенной оптимизации процессов подготовки переналадки, замены оснастки и инструмента (в одно касание), пробных прогонов и корректировок. 	</a:t>
            </a:r>
          </a:p>
          <a:p>
            <a:r>
              <a:rPr lang="ru-RU" sz="1400" dirty="0" smtClean="0">
                <a:latin typeface="Arial" charset="0"/>
              </a:rPr>
              <a:t>	Внедрение системы </a:t>
            </a:r>
            <a:r>
              <a:rPr lang="ru-RU" sz="1400" b="1" dirty="0" smtClean="0">
                <a:latin typeface="Arial" charset="0"/>
              </a:rPr>
              <a:t>Канбан</a:t>
            </a:r>
            <a:r>
              <a:rPr lang="ru-RU" sz="1400" dirty="0" smtClean="0">
                <a:latin typeface="Arial" charset="0"/>
              </a:rPr>
              <a:t> и информационных досок </a:t>
            </a:r>
            <a:r>
              <a:rPr lang="ru-RU" sz="1400" b="1" dirty="0" smtClean="0">
                <a:latin typeface="Arial" charset="0"/>
              </a:rPr>
              <a:t>Андон </a:t>
            </a:r>
            <a:r>
              <a:rPr lang="ru-RU" sz="1400" dirty="0" smtClean="0">
                <a:latin typeface="Arial" charset="0"/>
              </a:rPr>
              <a:t>поможет избежать потерь от запасов, перепроизводства и излишних перемещений и ожиданий.</a:t>
            </a:r>
          </a:p>
          <a:p>
            <a:r>
              <a:rPr lang="ru-RU" sz="1400" dirty="0" smtClean="0">
                <a:latin typeface="Arial" charset="0"/>
              </a:rPr>
              <a:t>	</a:t>
            </a:r>
            <a:r>
              <a:rPr lang="ru-RU" sz="1400" b="1" dirty="0" smtClean="0">
                <a:latin typeface="Arial" charset="0"/>
              </a:rPr>
              <a:t>«Пока </a:t>
            </a:r>
            <a:r>
              <a:rPr lang="ru-RU" sz="1400" b="1" dirty="0" err="1" smtClean="0">
                <a:latin typeface="Arial" charset="0"/>
              </a:rPr>
              <a:t>йоке</a:t>
            </a:r>
            <a:r>
              <a:rPr lang="ru-RU" sz="1400" dirty="0" smtClean="0">
                <a:latin typeface="Arial" charset="0"/>
              </a:rPr>
              <a:t>» предотвращает передачу дефекта на последующую операцию, делает невозможным производство дефектной продукции, позволяет выявить коренную причину дефекта</a:t>
            </a:r>
          </a:p>
          <a:p>
            <a:endParaRPr lang="ru-RU" dirty="0" smtClean="0">
              <a:latin typeface="Arial" charset="0"/>
            </a:endParaRPr>
          </a:p>
        </p:txBody>
      </p:sp>
      <p:sp>
        <p:nvSpPr>
          <p:cNvPr id="65541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802449EA-2607-43D8-B506-C43F52DA2A3B}" type="slidenum">
              <a:rPr lang="ru-RU" sz="1200">
                <a:latin typeface="Times New Roman" pitchFamily="18" charset="0"/>
              </a:rPr>
              <a:pPr algn="r" defTabSz="908050"/>
              <a:t>15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D5E2A-6C35-4319-B360-53F47B728CEE}" type="slidenum">
              <a:rPr lang="ru-RU" smtClean="0">
                <a:latin typeface="Arial" charset="0"/>
              </a:rPr>
              <a:pPr/>
              <a:t>102</a:t>
            </a:fld>
            <a:endParaRPr lang="ru-RU" smtClean="0">
              <a:latin typeface="Arial" charset="0"/>
            </a:endParaRPr>
          </a:p>
        </p:txBody>
      </p:sp>
      <p:sp>
        <p:nvSpPr>
          <p:cNvPr id="6553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noFill/>
          <a:ln/>
        </p:spPr>
        <p:txBody>
          <a:bodyPr lIns="90839" tIns="45420" rIns="90839" bIns="45420">
            <a:normAutofit fontScale="55000" lnSpcReduction="20000"/>
          </a:bodyPr>
          <a:lstStyle/>
          <a:p>
            <a:r>
              <a:rPr lang="ru-RU" b="1" dirty="0" smtClean="0">
                <a:latin typeface="Arial" charset="0"/>
              </a:rPr>
              <a:t>	</a:t>
            </a:r>
            <a:r>
              <a:rPr lang="ru-RU" sz="1400" dirty="0" smtClean="0">
                <a:latin typeface="Arial" charset="0"/>
              </a:rPr>
              <a:t>После анализа и выявления потерь подбираются те или иные инструменты для их устранения. </a:t>
            </a:r>
          </a:p>
          <a:p>
            <a:r>
              <a:rPr lang="ru-RU" sz="1400" b="1" dirty="0" smtClean="0">
                <a:latin typeface="Arial" charset="0"/>
              </a:rPr>
              <a:t>	«5 С» </a:t>
            </a:r>
            <a:r>
              <a:rPr lang="ru-RU" sz="1400" dirty="0" smtClean="0">
                <a:latin typeface="Arial" charset="0"/>
              </a:rPr>
              <a:t>– система наведения порядка, чистоты, укрепления дисциплины, повышения производительности и создания безопасных условий труда, на рабочем месте. Данная система позволяет практически без затрат не только наводить порядок на рабочем месте (повышать производительность, сокращать потери, снижать уровень брака и травматизма), но и создавать необходимые стартовые условия. для реализации сложных и дорогостоящих производственных и организационных инноваций, обеспечивать их высокую эффективность за счет радикального изменения сознания работников, их отношения к своему делу. </a:t>
            </a:r>
          </a:p>
          <a:p>
            <a:r>
              <a:rPr lang="ru-RU" sz="1400" b="1" dirty="0" smtClean="0">
                <a:latin typeface="Arial" charset="0"/>
              </a:rPr>
              <a:t>	ТРМ (всеобщее обслуживание оборудования) </a:t>
            </a:r>
            <a:r>
              <a:rPr lang="ru-RU" sz="1400" dirty="0" smtClean="0">
                <a:latin typeface="Arial" charset="0"/>
              </a:rPr>
              <a:t>- инструмент, который позволяет повысить эффективность эксплуатации оборудования и обеспечить высокий уровень обслуживания оборудования («ноль поломок»), высокий уровень качества («ноль дефектов»), высокий уровень условий труда («ноль травм»), избежать потерь от ремонта  и увеличить эффективность использования оборудования </a:t>
            </a:r>
          </a:p>
          <a:p>
            <a:r>
              <a:rPr lang="ru-RU" sz="1400" dirty="0" smtClean="0">
                <a:latin typeface="Arial" charset="0"/>
              </a:rPr>
              <a:t>	Внедрение </a:t>
            </a:r>
            <a:r>
              <a:rPr lang="ru-RU" sz="1400" b="1" dirty="0" smtClean="0">
                <a:latin typeface="Arial" charset="0"/>
              </a:rPr>
              <a:t>стандартизации </a:t>
            </a:r>
            <a:r>
              <a:rPr lang="ru-RU" sz="1400" dirty="0" smtClean="0">
                <a:latin typeface="Arial" charset="0"/>
              </a:rPr>
              <a:t>на рабочих местах устраняет потери от излишней обработки и производства дефектов. Стандарт как детальное описание всей операции представляет собой единственно правильный способ выполнения тех или иных работ. Четкое следование стандарту обеспечит качество работы, а соответственно и качество продукции. Стандартные требования к рабочему месту направлены на обеспечение максимальной безопасности персонала и устанавливают соответствующие требования к освещенности, вентиляции, внешнему виду </a:t>
            </a:r>
          </a:p>
          <a:p>
            <a:r>
              <a:rPr lang="ru-RU" sz="1400" dirty="0" smtClean="0">
                <a:latin typeface="Arial" charset="0"/>
              </a:rPr>
              <a:t>работника, состоянию оборудования, наличию на рабочем месте тех или иных предметов, выполнению тех или иных работ. Выполнение этих требований обеспечит безопасность работы. 	</a:t>
            </a:r>
          </a:p>
          <a:p>
            <a:r>
              <a:rPr lang="ru-RU" sz="1400" b="1" dirty="0" smtClean="0">
                <a:latin typeface="Arial" charset="0"/>
              </a:rPr>
              <a:t>	Визуализация процессов </a:t>
            </a:r>
            <a:r>
              <a:rPr lang="ru-RU" sz="1400" dirty="0" smtClean="0">
                <a:latin typeface="Arial" charset="0"/>
              </a:rPr>
              <a:t>– это визуальное представление с помощью четких и понятных, исключающих двоякое толкование , средств, четкой последовательности действий по выполнению того или иного вида работ. </a:t>
            </a:r>
          </a:p>
          <a:p>
            <a:r>
              <a:rPr lang="ru-RU" sz="1400" dirty="0" smtClean="0">
                <a:latin typeface="Arial" charset="0"/>
              </a:rPr>
              <a:t>Визуализация обеспечивает прозрачность процесса производства, делает видимым не только единственно правильный способ выполнения той или иной работы, но и любые отклонения в работе. Рабочий сам с помощью средств визуального контроля может выполнять работу правильно, осуществлять постоянный контроль качества, оперативно реагировать на любые отклонения, в соответствие с уже продуманной и четко определенной и визуализированной процедурой. Средства визуального контроля позволяют практически полностью исключить появление брака за счет правильного выполнения работы и оперативного реагирования на любые малейшие отклонения. За счет визуализации мест повышенной опасности правил по выполнению тех или иных видов работ существенно снижается возможность возникновения нештатных ситуаций и травматизма на рабочих местах. 	</a:t>
            </a:r>
          </a:p>
          <a:p>
            <a:r>
              <a:rPr lang="ru-RU" sz="1400" b="1" dirty="0" smtClean="0">
                <a:latin typeface="Arial" charset="0"/>
              </a:rPr>
              <a:t>	«СМЕД»</a:t>
            </a:r>
            <a:r>
              <a:rPr lang="en-US" sz="1400" b="1" dirty="0" smtClean="0">
                <a:latin typeface="Arial" charset="0"/>
              </a:rPr>
              <a:t> </a:t>
            </a:r>
            <a:r>
              <a:rPr lang="ru-RU" sz="1400" b="1" dirty="0" smtClean="0">
                <a:latin typeface="Arial" charset="0"/>
              </a:rPr>
              <a:t>(быстрая переналадка) </a:t>
            </a:r>
            <a:r>
              <a:rPr lang="ru-RU" sz="1400" dirty="0" smtClean="0">
                <a:latin typeface="Arial" charset="0"/>
              </a:rPr>
              <a:t>– инструмент «Бережливого производства», направленный на сокращение времени переналадок за счет существенной оптимизации процессов подготовки переналадки, замены оснастки и инструмента (в одно касание), пробных прогонов и корректировок. 	</a:t>
            </a:r>
          </a:p>
          <a:p>
            <a:r>
              <a:rPr lang="ru-RU" sz="1400" dirty="0" smtClean="0">
                <a:latin typeface="Arial" charset="0"/>
              </a:rPr>
              <a:t>	Внедрение системы </a:t>
            </a:r>
            <a:r>
              <a:rPr lang="ru-RU" sz="1400" b="1" dirty="0" smtClean="0">
                <a:latin typeface="Arial" charset="0"/>
              </a:rPr>
              <a:t>Канбан</a:t>
            </a:r>
            <a:r>
              <a:rPr lang="ru-RU" sz="1400" dirty="0" smtClean="0">
                <a:latin typeface="Arial" charset="0"/>
              </a:rPr>
              <a:t> и информационных досок </a:t>
            </a:r>
            <a:r>
              <a:rPr lang="ru-RU" sz="1400" b="1" dirty="0" smtClean="0">
                <a:latin typeface="Arial" charset="0"/>
              </a:rPr>
              <a:t>Андон </a:t>
            </a:r>
            <a:r>
              <a:rPr lang="ru-RU" sz="1400" dirty="0" smtClean="0">
                <a:latin typeface="Arial" charset="0"/>
              </a:rPr>
              <a:t>поможет избежать потерь от запасов, перепроизводства и излишних перемещений и ожиданий.</a:t>
            </a:r>
          </a:p>
          <a:p>
            <a:r>
              <a:rPr lang="ru-RU" sz="1400" dirty="0" smtClean="0">
                <a:latin typeface="Arial" charset="0"/>
              </a:rPr>
              <a:t>	</a:t>
            </a:r>
            <a:r>
              <a:rPr lang="ru-RU" sz="1400" b="1" dirty="0" smtClean="0">
                <a:latin typeface="Arial" charset="0"/>
              </a:rPr>
              <a:t>«Пока </a:t>
            </a:r>
            <a:r>
              <a:rPr lang="ru-RU" sz="1400" b="1" dirty="0" err="1" smtClean="0">
                <a:latin typeface="Arial" charset="0"/>
              </a:rPr>
              <a:t>йоке</a:t>
            </a:r>
            <a:r>
              <a:rPr lang="ru-RU" sz="1400" dirty="0" smtClean="0">
                <a:latin typeface="Arial" charset="0"/>
              </a:rPr>
              <a:t>» предотвращает передачу дефекта на последующую операцию, делает невозможным производство дефектной продукции, позволяет выявить коренную причину дефекта</a:t>
            </a:r>
          </a:p>
          <a:p>
            <a:endParaRPr lang="ru-RU" dirty="0" smtClean="0">
              <a:latin typeface="Arial" charset="0"/>
            </a:endParaRPr>
          </a:p>
        </p:txBody>
      </p:sp>
      <p:sp>
        <p:nvSpPr>
          <p:cNvPr id="65541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802449EA-2607-43D8-B506-C43F52DA2A3B}" type="slidenum">
              <a:rPr lang="ru-RU" sz="1200">
                <a:latin typeface="Times New Roman" pitchFamily="18" charset="0"/>
              </a:rPr>
              <a:pPr algn="r" defTabSz="908050"/>
              <a:t>102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D5E2A-6C35-4319-B360-53F47B728CEE}" type="slidenum">
              <a:rPr lang="ru-RU" smtClean="0">
                <a:latin typeface="Arial" charset="0"/>
              </a:rPr>
              <a:pPr/>
              <a:t>103</a:t>
            </a:fld>
            <a:endParaRPr lang="ru-RU" smtClean="0">
              <a:latin typeface="Arial" charset="0"/>
            </a:endParaRPr>
          </a:p>
        </p:txBody>
      </p:sp>
      <p:sp>
        <p:nvSpPr>
          <p:cNvPr id="6553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noFill/>
          <a:ln/>
        </p:spPr>
        <p:txBody>
          <a:bodyPr lIns="90839" tIns="45420" rIns="90839" bIns="45420">
            <a:normAutofit fontScale="55000" lnSpcReduction="20000"/>
          </a:bodyPr>
          <a:lstStyle/>
          <a:p>
            <a:r>
              <a:rPr lang="ru-RU" b="1" dirty="0" smtClean="0">
                <a:latin typeface="Arial" charset="0"/>
              </a:rPr>
              <a:t>	</a:t>
            </a:r>
            <a:r>
              <a:rPr lang="ru-RU" sz="1400" dirty="0" smtClean="0">
                <a:latin typeface="Arial" charset="0"/>
              </a:rPr>
              <a:t>После анализа и выявления потерь подбираются те или иные инструменты для их устранения. </a:t>
            </a:r>
          </a:p>
          <a:p>
            <a:r>
              <a:rPr lang="ru-RU" sz="1400" b="1" dirty="0" smtClean="0">
                <a:latin typeface="Arial" charset="0"/>
              </a:rPr>
              <a:t>	«5 С» </a:t>
            </a:r>
            <a:r>
              <a:rPr lang="ru-RU" sz="1400" dirty="0" smtClean="0">
                <a:latin typeface="Arial" charset="0"/>
              </a:rPr>
              <a:t>– система наведения порядка, чистоты, укрепления дисциплины, повышения производительности и создания безопасных условий труда, на рабочем месте. Данная система позволяет практически без затрат не только наводить порядок на рабочем месте (повышать производительность, сокращать потери, снижать уровень брака и травматизма), но и создавать необходимые стартовые условия. для реализации сложных и дорогостоящих производственных и организационных инноваций, обеспечивать их высокую эффективность за счет радикального изменения сознания работников, их отношения к своему делу. </a:t>
            </a:r>
          </a:p>
          <a:p>
            <a:r>
              <a:rPr lang="ru-RU" sz="1400" b="1" dirty="0" smtClean="0">
                <a:latin typeface="Arial" charset="0"/>
              </a:rPr>
              <a:t>	ТРМ (всеобщее обслуживание оборудования) </a:t>
            </a:r>
            <a:r>
              <a:rPr lang="ru-RU" sz="1400" dirty="0" smtClean="0">
                <a:latin typeface="Arial" charset="0"/>
              </a:rPr>
              <a:t>- инструмент, который позволяет повысить эффективность эксплуатации оборудования и обеспечить высокий уровень обслуживания оборудования («ноль поломок»), высокий уровень качества («ноль дефектов»), высокий уровень условий труда («ноль травм»), избежать потерь от ремонта  и увеличить эффективность использования оборудования </a:t>
            </a:r>
          </a:p>
          <a:p>
            <a:r>
              <a:rPr lang="ru-RU" sz="1400" dirty="0" smtClean="0">
                <a:latin typeface="Arial" charset="0"/>
              </a:rPr>
              <a:t>	Внедрение </a:t>
            </a:r>
            <a:r>
              <a:rPr lang="ru-RU" sz="1400" b="1" dirty="0" smtClean="0">
                <a:latin typeface="Arial" charset="0"/>
              </a:rPr>
              <a:t>стандартизации </a:t>
            </a:r>
            <a:r>
              <a:rPr lang="ru-RU" sz="1400" dirty="0" smtClean="0">
                <a:latin typeface="Arial" charset="0"/>
              </a:rPr>
              <a:t>на рабочих местах устраняет потери от излишней обработки и производства дефектов. Стандарт как детальное описание всей операции представляет собой единственно правильный способ выполнения тех или иных работ. Четкое следование стандарту обеспечит качество работы, а соответственно и качество продукции. Стандартные требования к рабочему месту направлены на обеспечение максимальной безопасности персонала и устанавливают соответствующие требования к освещенности, вентиляции, внешнему виду </a:t>
            </a:r>
          </a:p>
          <a:p>
            <a:r>
              <a:rPr lang="ru-RU" sz="1400" dirty="0" smtClean="0">
                <a:latin typeface="Arial" charset="0"/>
              </a:rPr>
              <a:t>работника, состоянию оборудования, наличию на рабочем месте тех или иных предметов, выполнению тех или иных работ. Выполнение этих требований обеспечит безопасность работы. 	</a:t>
            </a:r>
          </a:p>
          <a:p>
            <a:r>
              <a:rPr lang="ru-RU" sz="1400" b="1" dirty="0" smtClean="0">
                <a:latin typeface="Arial" charset="0"/>
              </a:rPr>
              <a:t>	Визуализация процессов </a:t>
            </a:r>
            <a:r>
              <a:rPr lang="ru-RU" sz="1400" dirty="0" smtClean="0">
                <a:latin typeface="Arial" charset="0"/>
              </a:rPr>
              <a:t>– это визуальное представление с помощью четких и понятных, исключающих двоякое толкование , средств, четкой последовательности действий по выполнению того или иного вида работ. </a:t>
            </a:r>
          </a:p>
          <a:p>
            <a:r>
              <a:rPr lang="ru-RU" sz="1400" dirty="0" smtClean="0">
                <a:latin typeface="Arial" charset="0"/>
              </a:rPr>
              <a:t>Визуализация обеспечивает прозрачность процесса производства, делает видимым не только единственно правильный способ выполнения той или иной работы, но и любые отклонения в работе. Рабочий сам с помощью средств визуального контроля может выполнять работу правильно, осуществлять постоянный контроль качества, оперативно реагировать на любые отклонения, в соответствие с уже продуманной и четко определенной и визуализированной процедурой. Средства визуального контроля позволяют практически полностью исключить появление брака за счет правильного выполнения работы и оперативного реагирования на любые малейшие отклонения. За счет визуализации мест повышенной опасности правил по выполнению тех или иных видов работ существенно снижается возможность возникновения нештатных ситуаций и травматизма на рабочих местах. 	</a:t>
            </a:r>
          </a:p>
          <a:p>
            <a:r>
              <a:rPr lang="ru-RU" sz="1400" b="1" dirty="0" smtClean="0">
                <a:latin typeface="Arial" charset="0"/>
              </a:rPr>
              <a:t>	«СМЕД»</a:t>
            </a:r>
            <a:r>
              <a:rPr lang="en-US" sz="1400" b="1" dirty="0" smtClean="0">
                <a:latin typeface="Arial" charset="0"/>
              </a:rPr>
              <a:t> </a:t>
            </a:r>
            <a:r>
              <a:rPr lang="ru-RU" sz="1400" b="1" dirty="0" smtClean="0">
                <a:latin typeface="Arial" charset="0"/>
              </a:rPr>
              <a:t>(быстрая переналадка) </a:t>
            </a:r>
            <a:r>
              <a:rPr lang="ru-RU" sz="1400" dirty="0" smtClean="0">
                <a:latin typeface="Arial" charset="0"/>
              </a:rPr>
              <a:t>– инструмент «Бережливого производства», направленный на сокращение времени переналадок за счет существенной оптимизации процессов подготовки переналадки, замены оснастки и инструмента (в одно касание), пробных прогонов и корректировок. 	</a:t>
            </a:r>
          </a:p>
          <a:p>
            <a:r>
              <a:rPr lang="ru-RU" sz="1400" dirty="0" smtClean="0">
                <a:latin typeface="Arial" charset="0"/>
              </a:rPr>
              <a:t>	Внедрение системы </a:t>
            </a:r>
            <a:r>
              <a:rPr lang="ru-RU" sz="1400" b="1" dirty="0" smtClean="0">
                <a:latin typeface="Arial" charset="0"/>
              </a:rPr>
              <a:t>Канбан</a:t>
            </a:r>
            <a:r>
              <a:rPr lang="ru-RU" sz="1400" dirty="0" smtClean="0">
                <a:latin typeface="Arial" charset="0"/>
              </a:rPr>
              <a:t> и информационных досок </a:t>
            </a:r>
            <a:r>
              <a:rPr lang="ru-RU" sz="1400" b="1" dirty="0" smtClean="0">
                <a:latin typeface="Arial" charset="0"/>
              </a:rPr>
              <a:t>Андон </a:t>
            </a:r>
            <a:r>
              <a:rPr lang="ru-RU" sz="1400" dirty="0" smtClean="0">
                <a:latin typeface="Arial" charset="0"/>
              </a:rPr>
              <a:t>поможет избежать потерь от запасов, перепроизводства и излишних перемещений и ожиданий.</a:t>
            </a:r>
          </a:p>
          <a:p>
            <a:r>
              <a:rPr lang="ru-RU" sz="1400" dirty="0" smtClean="0">
                <a:latin typeface="Arial" charset="0"/>
              </a:rPr>
              <a:t>	</a:t>
            </a:r>
            <a:r>
              <a:rPr lang="ru-RU" sz="1400" b="1" dirty="0" smtClean="0">
                <a:latin typeface="Arial" charset="0"/>
              </a:rPr>
              <a:t>«Пока </a:t>
            </a:r>
            <a:r>
              <a:rPr lang="ru-RU" sz="1400" b="1" dirty="0" err="1" smtClean="0">
                <a:latin typeface="Arial" charset="0"/>
              </a:rPr>
              <a:t>йоке</a:t>
            </a:r>
            <a:r>
              <a:rPr lang="ru-RU" sz="1400" dirty="0" smtClean="0">
                <a:latin typeface="Arial" charset="0"/>
              </a:rPr>
              <a:t>» предотвращает передачу дефекта на последующую операцию, делает невозможным производство дефектной продукции, позволяет выявить коренную причину дефекта</a:t>
            </a:r>
          </a:p>
          <a:p>
            <a:endParaRPr lang="ru-RU" dirty="0" smtClean="0">
              <a:latin typeface="Arial" charset="0"/>
            </a:endParaRPr>
          </a:p>
        </p:txBody>
      </p:sp>
      <p:sp>
        <p:nvSpPr>
          <p:cNvPr id="65541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802449EA-2607-43D8-B506-C43F52DA2A3B}" type="slidenum">
              <a:rPr lang="ru-RU" sz="1200">
                <a:latin typeface="Times New Roman" pitchFamily="18" charset="0"/>
              </a:rPr>
              <a:pPr algn="r" defTabSz="908050"/>
              <a:t>103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D5E2A-6C35-4319-B360-53F47B728CEE}" type="slidenum">
              <a:rPr lang="ru-RU" smtClean="0">
                <a:latin typeface="Arial" charset="0"/>
              </a:rPr>
              <a:pPr/>
              <a:t>104</a:t>
            </a:fld>
            <a:endParaRPr lang="ru-RU" smtClean="0">
              <a:latin typeface="Arial" charset="0"/>
            </a:endParaRPr>
          </a:p>
        </p:txBody>
      </p:sp>
      <p:sp>
        <p:nvSpPr>
          <p:cNvPr id="6553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noFill/>
          <a:ln/>
        </p:spPr>
        <p:txBody>
          <a:bodyPr lIns="90839" tIns="45420" rIns="90839" bIns="45420">
            <a:normAutofit fontScale="55000" lnSpcReduction="20000"/>
          </a:bodyPr>
          <a:lstStyle/>
          <a:p>
            <a:r>
              <a:rPr lang="ru-RU" b="1" dirty="0" smtClean="0">
                <a:latin typeface="Arial" charset="0"/>
              </a:rPr>
              <a:t>	</a:t>
            </a:r>
            <a:r>
              <a:rPr lang="ru-RU" sz="1400" dirty="0" smtClean="0">
                <a:latin typeface="Arial" charset="0"/>
              </a:rPr>
              <a:t>После анализа и выявления потерь подбираются те или иные инструменты для их устранения. </a:t>
            </a:r>
          </a:p>
          <a:p>
            <a:r>
              <a:rPr lang="ru-RU" sz="1400" b="1" dirty="0" smtClean="0">
                <a:latin typeface="Arial" charset="0"/>
              </a:rPr>
              <a:t>	«5 С» </a:t>
            </a:r>
            <a:r>
              <a:rPr lang="ru-RU" sz="1400" dirty="0" smtClean="0">
                <a:latin typeface="Arial" charset="0"/>
              </a:rPr>
              <a:t>– система наведения порядка, чистоты, укрепления дисциплины, повышения производительности и создания безопасных условий труда, на рабочем месте. Данная система позволяет практически без затрат не только наводить порядок на рабочем месте (повышать производительность, сокращать потери, снижать уровень брака и травматизма), но и создавать необходимые стартовые условия. для реализации сложных и дорогостоящих производственных и организационных инноваций, обеспечивать их высокую эффективность за счет радикального изменения сознания работников, их отношения к своему делу. </a:t>
            </a:r>
          </a:p>
          <a:p>
            <a:r>
              <a:rPr lang="ru-RU" sz="1400" b="1" dirty="0" smtClean="0">
                <a:latin typeface="Arial" charset="0"/>
              </a:rPr>
              <a:t>	ТРМ (всеобщее обслуживание оборудования) </a:t>
            </a:r>
            <a:r>
              <a:rPr lang="ru-RU" sz="1400" dirty="0" smtClean="0">
                <a:latin typeface="Arial" charset="0"/>
              </a:rPr>
              <a:t>- инструмент, который позволяет повысить эффективность эксплуатации оборудования и обеспечить высокий уровень обслуживания оборудования («ноль поломок»), высокий уровень качества («ноль дефектов»), высокий уровень условий труда («ноль травм»), избежать потерь от ремонта  и увеличить эффективность использования оборудования </a:t>
            </a:r>
          </a:p>
          <a:p>
            <a:r>
              <a:rPr lang="ru-RU" sz="1400" dirty="0" smtClean="0">
                <a:latin typeface="Arial" charset="0"/>
              </a:rPr>
              <a:t>	Внедрение </a:t>
            </a:r>
            <a:r>
              <a:rPr lang="ru-RU" sz="1400" b="1" dirty="0" smtClean="0">
                <a:latin typeface="Arial" charset="0"/>
              </a:rPr>
              <a:t>стандартизации </a:t>
            </a:r>
            <a:r>
              <a:rPr lang="ru-RU" sz="1400" dirty="0" smtClean="0">
                <a:latin typeface="Arial" charset="0"/>
              </a:rPr>
              <a:t>на рабочих местах устраняет потери от излишней обработки и производства дефектов. Стандарт как детальное описание всей операции представляет собой единственно правильный способ выполнения тех или иных работ. Четкое следование стандарту обеспечит качество работы, а соответственно и качество продукции. Стандартные требования к рабочему месту направлены на обеспечение максимальной безопасности персонала и устанавливают соответствующие требования к освещенности, вентиляции, внешнему виду </a:t>
            </a:r>
          </a:p>
          <a:p>
            <a:r>
              <a:rPr lang="ru-RU" sz="1400" dirty="0" smtClean="0">
                <a:latin typeface="Arial" charset="0"/>
              </a:rPr>
              <a:t>работника, состоянию оборудования, наличию на рабочем месте тех или иных предметов, выполнению тех или иных работ. Выполнение этих требований обеспечит безопасность работы. 	</a:t>
            </a:r>
          </a:p>
          <a:p>
            <a:r>
              <a:rPr lang="ru-RU" sz="1400" b="1" dirty="0" smtClean="0">
                <a:latin typeface="Arial" charset="0"/>
              </a:rPr>
              <a:t>	Визуализация процессов </a:t>
            </a:r>
            <a:r>
              <a:rPr lang="ru-RU" sz="1400" dirty="0" smtClean="0">
                <a:latin typeface="Arial" charset="0"/>
              </a:rPr>
              <a:t>– это визуальное представление с помощью четких и понятных, исключающих двоякое толкование , средств, четкой последовательности действий по выполнению того или иного вида работ. </a:t>
            </a:r>
          </a:p>
          <a:p>
            <a:r>
              <a:rPr lang="ru-RU" sz="1400" dirty="0" smtClean="0">
                <a:latin typeface="Arial" charset="0"/>
              </a:rPr>
              <a:t>Визуализация обеспечивает прозрачность процесса производства, делает видимым не только единственно правильный способ выполнения той или иной работы, но и любые отклонения в работе. Рабочий сам с помощью средств визуального контроля может выполнять работу правильно, осуществлять постоянный контроль качества, оперативно реагировать на любые отклонения, в соответствие с уже продуманной и четко определенной и визуализированной процедурой. Средства визуального контроля позволяют практически полностью исключить появление брака за счет правильного выполнения работы и оперативного реагирования на любые малейшие отклонения. За счет визуализации мест повышенной опасности правил по выполнению тех или иных видов работ существенно снижается возможность возникновения нештатных ситуаций и травматизма на рабочих местах. 	</a:t>
            </a:r>
          </a:p>
          <a:p>
            <a:r>
              <a:rPr lang="ru-RU" sz="1400" b="1" dirty="0" smtClean="0">
                <a:latin typeface="Arial" charset="0"/>
              </a:rPr>
              <a:t>	«СМЕД»</a:t>
            </a:r>
            <a:r>
              <a:rPr lang="en-US" sz="1400" b="1" dirty="0" smtClean="0">
                <a:latin typeface="Arial" charset="0"/>
              </a:rPr>
              <a:t> </a:t>
            </a:r>
            <a:r>
              <a:rPr lang="ru-RU" sz="1400" b="1" dirty="0" smtClean="0">
                <a:latin typeface="Arial" charset="0"/>
              </a:rPr>
              <a:t>(быстрая переналадка) </a:t>
            </a:r>
            <a:r>
              <a:rPr lang="ru-RU" sz="1400" dirty="0" smtClean="0">
                <a:latin typeface="Arial" charset="0"/>
              </a:rPr>
              <a:t>– инструмент «Бережливого производства», направленный на сокращение времени переналадок за счет существенной оптимизации процессов подготовки переналадки, замены оснастки и инструмента (в одно касание), пробных прогонов и корректировок. 	</a:t>
            </a:r>
          </a:p>
          <a:p>
            <a:r>
              <a:rPr lang="ru-RU" sz="1400" dirty="0" smtClean="0">
                <a:latin typeface="Arial" charset="0"/>
              </a:rPr>
              <a:t>	Внедрение системы </a:t>
            </a:r>
            <a:r>
              <a:rPr lang="ru-RU" sz="1400" b="1" dirty="0" smtClean="0">
                <a:latin typeface="Arial" charset="0"/>
              </a:rPr>
              <a:t>Канбан</a:t>
            </a:r>
            <a:r>
              <a:rPr lang="ru-RU" sz="1400" dirty="0" smtClean="0">
                <a:latin typeface="Arial" charset="0"/>
              </a:rPr>
              <a:t> и информационных досок </a:t>
            </a:r>
            <a:r>
              <a:rPr lang="ru-RU" sz="1400" b="1" dirty="0" smtClean="0">
                <a:latin typeface="Arial" charset="0"/>
              </a:rPr>
              <a:t>Андон </a:t>
            </a:r>
            <a:r>
              <a:rPr lang="ru-RU" sz="1400" dirty="0" smtClean="0">
                <a:latin typeface="Arial" charset="0"/>
              </a:rPr>
              <a:t>поможет избежать потерь от запасов, перепроизводства и излишних перемещений и ожиданий.</a:t>
            </a:r>
          </a:p>
          <a:p>
            <a:r>
              <a:rPr lang="ru-RU" sz="1400" dirty="0" smtClean="0">
                <a:latin typeface="Arial" charset="0"/>
              </a:rPr>
              <a:t>	</a:t>
            </a:r>
            <a:r>
              <a:rPr lang="ru-RU" sz="1400" b="1" dirty="0" smtClean="0">
                <a:latin typeface="Arial" charset="0"/>
              </a:rPr>
              <a:t>«Пока </a:t>
            </a:r>
            <a:r>
              <a:rPr lang="ru-RU" sz="1400" b="1" dirty="0" err="1" smtClean="0">
                <a:latin typeface="Arial" charset="0"/>
              </a:rPr>
              <a:t>йоке</a:t>
            </a:r>
            <a:r>
              <a:rPr lang="ru-RU" sz="1400" dirty="0" smtClean="0">
                <a:latin typeface="Arial" charset="0"/>
              </a:rPr>
              <a:t>» предотвращает передачу дефекта на последующую операцию, делает невозможным производство дефектной продукции, позволяет выявить коренную причину дефекта</a:t>
            </a:r>
          </a:p>
          <a:p>
            <a:endParaRPr lang="ru-RU" dirty="0" smtClean="0">
              <a:latin typeface="Arial" charset="0"/>
            </a:endParaRPr>
          </a:p>
        </p:txBody>
      </p:sp>
      <p:sp>
        <p:nvSpPr>
          <p:cNvPr id="65541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802449EA-2607-43D8-B506-C43F52DA2A3B}" type="slidenum">
              <a:rPr lang="ru-RU" sz="1200">
                <a:latin typeface="Times New Roman" pitchFamily="18" charset="0"/>
              </a:rPr>
              <a:pPr algn="r" defTabSz="908050"/>
              <a:t>104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D5E2A-6C35-4319-B360-53F47B728CEE}" type="slidenum">
              <a:rPr lang="ru-RU" smtClean="0">
                <a:latin typeface="Arial" charset="0"/>
              </a:rPr>
              <a:pPr/>
              <a:t>105</a:t>
            </a:fld>
            <a:endParaRPr lang="ru-RU" smtClean="0">
              <a:latin typeface="Arial" charset="0"/>
            </a:endParaRPr>
          </a:p>
        </p:txBody>
      </p:sp>
      <p:sp>
        <p:nvSpPr>
          <p:cNvPr id="6553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noFill/>
          <a:ln/>
        </p:spPr>
        <p:txBody>
          <a:bodyPr lIns="90839" tIns="45420" rIns="90839" bIns="45420">
            <a:normAutofit fontScale="55000" lnSpcReduction="20000"/>
          </a:bodyPr>
          <a:lstStyle/>
          <a:p>
            <a:r>
              <a:rPr lang="ru-RU" b="1" dirty="0" smtClean="0">
                <a:latin typeface="Arial" charset="0"/>
              </a:rPr>
              <a:t>	</a:t>
            </a:r>
            <a:r>
              <a:rPr lang="ru-RU" sz="1400" dirty="0" smtClean="0">
                <a:latin typeface="Arial" charset="0"/>
              </a:rPr>
              <a:t>После анализа и выявления потерь подбираются те или иные инструменты для их устранения. </a:t>
            </a:r>
          </a:p>
          <a:p>
            <a:r>
              <a:rPr lang="ru-RU" sz="1400" b="1" dirty="0" smtClean="0">
                <a:latin typeface="Arial" charset="0"/>
              </a:rPr>
              <a:t>	«5 С» </a:t>
            </a:r>
            <a:r>
              <a:rPr lang="ru-RU" sz="1400" dirty="0" smtClean="0">
                <a:latin typeface="Arial" charset="0"/>
              </a:rPr>
              <a:t>– система наведения порядка, чистоты, укрепления дисциплины, повышения производительности и создания безопасных условий труда, на рабочем месте. Данная система позволяет практически без затрат не только наводить порядок на рабочем месте (повышать производительность, сокращать потери, снижать уровень брака и травматизма), но и создавать необходимые стартовые условия. для реализации сложных и дорогостоящих производственных и организационных инноваций, обеспечивать их высокую эффективность за счет радикального изменения сознания работников, их отношения к своему делу. </a:t>
            </a:r>
          </a:p>
          <a:p>
            <a:r>
              <a:rPr lang="ru-RU" sz="1400" b="1" dirty="0" smtClean="0">
                <a:latin typeface="Arial" charset="0"/>
              </a:rPr>
              <a:t>	ТРМ (всеобщее обслуживание оборудования) </a:t>
            </a:r>
            <a:r>
              <a:rPr lang="ru-RU" sz="1400" dirty="0" smtClean="0">
                <a:latin typeface="Arial" charset="0"/>
              </a:rPr>
              <a:t>- инструмент, который позволяет повысить эффективность эксплуатации оборудования и обеспечить высокий уровень обслуживания оборудования («ноль поломок»), высокий уровень качества («ноль дефектов»), высокий уровень условий труда («ноль травм»), избежать потерь от ремонта  и увеличить эффективность использования оборудования </a:t>
            </a:r>
          </a:p>
          <a:p>
            <a:r>
              <a:rPr lang="ru-RU" sz="1400" dirty="0" smtClean="0">
                <a:latin typeface="Arial" charset="0"/>
              </a:rPr>
              <a:t>	Внедрение </a:t>
            </a:r>
            <a:r>
              <a:rPr lang="ru-RU" sz="1400" b="1" dirty="0" smtClean="0">
                <a:latin typeface="Arial" charset="0"/>
              </a:rPr>
              <a:t>стандартизации </a:t>
            </a:r>
            <a:r>
              <a:rPr lang="ru-RU" sz="1400" dirty="0" smtClean="0">
                <a:latin typeface="Arial" charset="0"/>
              </a:rPr>
              <a:t>на рабочих местах устраняет потери от излишней обработки и производства дефектов. Стандарт как детальное описание всей операции представляет собой единственно правильный способ выполнения тех или иных работ. Четкое следование стандарту обеспечит качество работы, а соответственно и качество продукции. Стандартные требования к рабочему месту направлены на обеспечение максимальной безопасности персонала и устанавливают соответствующие требования к освещенности, вентиляции, внешнему виду </a:t>
            </a:r>
          </a:p>
          <a:p>
            <a:r>
              <a:rPr lang="ru-RU" sz="1400" dirty="0" smtClean="0">
                <a:latin typeface="Arial" charset="0"/>
              </a:rPr>
              <a:t>работника, состоянию оборудования, наличию на рабочем месте тех или иных предметов, выполнению тех или иных работ. Выполнение этих требований обеспечит безопасность работы. 	</a:t>
            </a:r>
          </a:p>
          <a:p>
            <a:r>
              <a:rPr lang="ru-RU" sz="1400" b="1" dirty="0" smtClean="0">
                <a:latin typeface="Arial" charset="0"/>
              </a:rPr>
              <a:t>	Визуализация процессов </a:t>
            </a:r>
            <a:r>
              <a:rPr lang="ru-RU" sz="1400" dirty="0" smtClean="0">
                <a:latin typeface="Arial" charset="0"/>
              </a:rPr>
              <a:t>– это визуальное представление с помощью четких и понятных, исключающих двоякое толкование , средств, четкой последовательности действий по выполнению того или иного вида работ. </a:t>
            </a:r>
          </a:p>
          <a:p>
            <a:r>
              <a:rPr lang="ru-RU" sz="1400" dirty="0" smtClean="0">
                <a:latin typeface="Arial" charset="0"/>
              </a:rPr>
              <a:t>Визуализация обеспечивает прозрачность процесса производства, делает видимым не только единственно правильный способ выполнения той или иной работы, но и любые отклонения в работе. Рабочий сам с помощью средств визуального контроля может выполнять работу правильно, осуществлять постоянный контроль качества, оперативно реагировать на любые отклонения, в соответствие с уже продуманной и четко определенной и визуализированной процедурой. Средства визуального контроля позволяют практически полностью исключить появление брака за счет правильного выполнения работы и оперативного реагирования на любые малейшие отклонения. За счет визуализации мест повышенной опасности правил по выполнению тех или иных видов работ существенно снижается возможность возникновения нештатных ситуаций и травматизма на рабочих местах. 	</a:t>
            </a:r>
          </a:p>
          <a:p>
            <a:r>
              <a:rPr lang="ru-RU" sz="1400" b="1" dirty="0" smtClean="0">
                <a:latin typeface="Arial" charset="0"/>
              </a:rPr>
              <a:t>	«СМЕД»</a:t>
            </a:r>
            <a:r>
              <a:rPr lang="en-US" sz="1400" b="1" dirty="0" smtClean="0">
                <a:latin typeface="Arial" charset="0"/>
              </a:rPr>
              <a:t> </a:t>
            </a:r>
            <a:r>
              <a:rPr lang="ru-RU" sz="1400" b="1" dirty="0" smtClean="0">
                <a:latin typeface="Arial" charset="0"/>
              </a:rPr>
              <a:t>(быстрая переналадка) </a:t>
            </a:r>
            <a:r>
              <a:rPr lang="ru-RU" sz="1400" dirty="0" smtClean="0">
                <a:latin typeface="Arial" charset="0"/>
              </a:rPr>
              <a:t>– инструмент «Бережливого производства», направленный на сокращение времени переналадок за счет существенной оптимизации процессов подготовки переналадки, замены оснастки и инструмента (в одно касание), пробных прогонов и корректировок. 	</a:t>
            </a:r>
          </a:p>
          <a:p>
            <a:r>
              <a:rPr lang="ru-RU" sz="1400" dirty="0" smtClean="0">
                <a:latin typeface="Arial" charset="0"/>
              </a:rPr>
              <a:t>	Внедрение системы </a:t>
            </a:r>
            <a:r>
              <a:rPr lang="ru-RU" sz="1400" b="1" dirty="0" smtClean="0">
                <a:latin typeface="Arial" charset="0"/>
              </a:rPr>
              <a:t>Канбан</a:t>
            </a:r>
            <a:r>
              <a:rPr lang="ru-RU" sz="1400" dirty="0" smtClean="0">
                <a:latin typeface="Arial" charset="0"/>
              </a:rPr>
              <a:t> и информационных досок </a:t>
            </a:r>
            <a:r>
              <a:rPr lang="ru-RU" sz="1400" b="1" dirty="0" smtClean="0">
                <a:latin typeface="Arial" charset="0"/>
              </a:rPr>
              <a:t>Андон </a:t>
            </a:r>
            <a:r>
              <a:rPr lang="ru-RU" sz="1400" dirty="0" smtClean="0">
                <a:latin typeface="Arial" charset="0"/>
              </a:rPr>
              <a:t>поможет избежать потерь от запасов, перепроизводства и излишних перемещений и ожиданий.</a:t>
            </a:r>
          </a:p>
          <a:p>
            <a:r>
              <a:rPr lang="ru-RU" sz="1400" dirty="0" smtClean="0">
                <a:latin typeface="Arial" charset="0"/>
              </a:rPr>
              <a:t>	</a:t>
            </a:r>
            <a:r>
              <a:rPr lang="ru-RU" sz="1400" b="1" dirty="0" smtClean="0">
                <a:latin typeface="Arial" charset="0"/>
              </a:rPr>
              <a:t>«Пока </a:t>
            </a:r>
            <a:r>
              <a:rPr lang="ru-RU" sz="1400" b="1" dirty="0" err="1" smtClean="0">
                <a:latin typeface="Arial" charset="0"/>
              </a:rPr>
              <a:t>йоке</a:t>
            </a:r>
            <a:r>
              <a:rPr lang="ru-RU" sz="1400" dirty="0" smtClean="0">
                <a:latin typeface="Arial" charset="0"/>
              </a:rPr>
              <a:t>» предотвращает передачу дефекта на последующую операцию, делает невозможным производство дефектной продукции, позволяет выявить коренную причину дефекта</a:t>
            </a:r>
          </a:p>
          <a:p>
            <a:endParaRPr lang="ru-RU" dirty="0" smtClean="0">
              <a:latin typeface="Arial" charset="0"/>
            </a:endParaRPr>
          </a:p>
        </p:txBody>
      </p:sp>
      <p:sp>
        <p:nvSpPr>
          <p:cNvPr id="65541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802449EA-2607-43D8-B506-C43F52DA2A3B}" type="slidenum">
              <a:rPr lang="ru-RU" sz="1200">
                <a:latin typeface="Times New Roman" pitchFamily="18" charset="0"/>
              </a:rPr>
              <a:pPr algn="r" defTabSz="908050"/>
              <a:t>105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D5E2A-6C35-4319-B360-53F47B728CEE}" type="slidenum">
              <a:rPr lang="ru-RU" smtClean="0">
                <a:latin typeface="Arial" charset="0"/>
              </a:rPr>
              <a:pPr/>
              <a:t>107</a:t>
            </a:fld>
            <a:endParaRPr lang="ru-RU" smtClean="0">
              <a:latin typeface="Arial" charset="0"/>
            </a:endParaRPr>
          </a:p>
        </p:txBody>
      </p:sp>
      <p:sp>
        <p:nvSpPr>
          <p:cNvPr id="6553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noFill/>
          <a:ln/>
        </p:spPr>
        <p:txBody>
          <a:bodyPr lIns="90839" tIns="45420" rIns="90839" bIns="45420">
            <a:normAutofit fontScale="55000" lnSpcReduction="20000"/>
          </a:bodyPr>
          <a:lstStyle/>
          <a:p>
            <a:r>
              <a:rPr lang="ru-RU" b="1" dirty="0" smtClean="0">
                <a:latin typeface="Arial" charset="0"/>
              </a:rPr>
              <a:t>	</a:t>
            </a:r>
            <a:r>
              <a:rPr lang="ru-RU" sz="1400" dirty="0" smtClean="0">
                <a:latin typeface="Arial" charset="0"/>
              </a:rPr>
              <a:t>После анализа и выявления потерь подбираются те или иные инструменты для их устранения. </a:t>
            </a:r>
          </a:p>
          <a:p>
            <a:r>
              <a:rPr lang="ru-RU" sz="1400" b="1" dirty="0" smtClean="0">
                <a:latin typeface="Arial" charset="0"/>
              </a:rPr>
              <a:t>	«5 С» </a:t>
            </a:r>
            <a:r>
              <a:rPr lang="ru-RU" sz="1400" dirty="0" smtClean="0">
                <a:latin typeface="Arial" charset="0"/>
              </a:rPr>
              <a:t>– система наведения порядка, чистоты, укрепления дисциплины, повышения производительности и создания безопасных условий труда, на рабочем месте. Данная система позволяет практически без затрат не только наводить порядок на рабочем месте (повышать производительность, сокращать потери, снижать уровень брака и травматизма), но и создавать необходимые стартовые условия. для реализации сложных и дорогостоящих производственных и организационных инноваций, обеспечивать их высокую эффективность за счет радикального изменения сознания работников, их отношения к своему делу. </a:t>
            </a:r>
          </a:p>
          <a:p>
            <a:r>
              <a:rPr lang="ru-RU" sz="1400" b="1" dirty="0" smtClean="0">
                <a:latin typeface="Arial" charset="0"/>
              </a:rPr>
              <a:t>	ТРМ (всеобщее обслуживание оборудования) </a:t>
            </a:r>
            <a:r>
              <a:rPr lang="ru-RU" sz="1400" dirty="0" smtClean="0">
                <a:latin typeface="Arial" charset="0"/>
              </a:rPr>
              <a:t>- инструмент, который позволяет повысить эффективность эксплуатации оборудования и обеспечить высокий уровень обслуживания оборудования («ноль поломок»), высокий уровень качества («ноль дефектов»), высокий уровень условий труда («ноль травм»), избежать потерь от ремонта  и увеличить эффективность использования оборудования </a:t>
            </a:r>
          </a:p>
          <a:p>
            <a:r>
              <a:rPr lang="ru-RU" sz="1400" dirty="0" smtClean="0">
                <a:latin typeface="Arial" charset="0"/>
              </a:rPr>
              <a:t>	Внедрение </a:t>
            </a:r>
            <a:r>
              <a:rPr lang="ru-RU" sz="1400" b="1" dirty="0" smtClean="0">
                <a:latin typeface="Arial" charset="0"/>
              </a:rPr>
              <a:t>стандартизации </a:t>
            </a:r>
            <a:r>
              <a:rPr lang="ru-RU" sz="1400" dirty="0" smtClean="0">
                <a:latin typeface="Arial" charset="0"/>
              </a:rPr>
              <a:t>на рабочих местах устраняет потери от излишней обработки и производства дефектов. Стандарт как детальное описание всей операции представляет собой единственно правильный способ выполнения тех или иных работ. Четкое следование стандарту обеспечит качество работы, а соответственно и качество продукции. Стандартные требования к рабочему месту направлены на обеспечение максимальной безопасности персонала и устанавливают соответствующие требования к освещенности, вентиляции, внешнему виду </a:t>
            </a:r>
          </a:p>
          <a:p>
            <a:r>
              <a:rPr lang="ru-RU" sz="1400" dirty="0" smtClean="0">
                <a:latin typeface="Arial" charset="0"/>
              </a:rPr>
              <a:t>работника, состоянию оборудования, наличию на рабочем месте тех или иных предметов, выполнению тех или иных работ. Выполнение этих требований обеспечит безопасность работы. 	</a:t>
            </a:r>
          </a:p>
          <a:p>
            <a:r>
              <a:rPr lang="ru-RU" sz="1400" b="1" dirty="0" smtClean="0">
                <a:latin typeface="Arial" charset="0"/>
              </a:rPr>
              <a:t>	Визуализация процессов </a:t>
            </a:r>
            <a:r>
              <a:rPr lang="ru-RU" sz="1400" dirty="0" smtClean="0">
                <a:latin typeface="Arial" charset="0"/>
              </a:rPr>
              <a:t>– это визуальное представление с помощью четких и понятных, исключающих двоякое толкование , средств, четкой последовательности действий по выполнению того или иного вида работ. </a:t>
            </a:r>
          </a:p>
          <a:p>
            <a:r>
              <a:rPr lang="ru-RU" sz="1400" dirty="0" smtClean="0">
                <a:latin typeface="Arial" charset="0"/>
              </a:rPr>
              <a:t>Визуализация обеспечивает прозрачность процесса производства, делает видимым не только единственно правильный способ выполнения той или иной работы, но и любые отклонения в работе. Рабочий сам с помощью средств визуального контроля может выполнять работу правильно, осуществлять постоянный контроль качества, оперативно реагировать на любые отклонения, в соответствие с уже продуманной и четко определенной и визуализированной процедурой. Средства визуального контроля позволяют практически полностью исключить появление брака за счет правильного выполнения работы и оперативного реагирования на любые малейшие отклонения. За счет визуализации мест повышенной опасности правил по выполнению тех или иных видов работ существенно снижается возможность возникновения нештатных ситуаций и травматизма на рабочих местах. 	</a:t>
            </a:r>
          </a:p>
          <a:p>
            <a:r>
              <a:rPr lang="ru-RU" sz="1400" b="1" dirty="0" smtClean="0">
                <a:latin typeface="Arial" charset="0"/>
              </a:rPr>
              <a:t>	«СМЕД»</a:t>
            </a:r>
            <a:r>
              <a:rPr lang="en-US" sz="1400" b="1" dirty="0" smtClean="0">
                <a:latin typeface="Arial" charset="0"/>
              </a:rPr>
              <a:t> </a:t>
            </a:r>
            <a:r>
              <a:rPr lang="ru-RU" sz="1400" b="1" dirty="0" smtClean="0">
                <a:latin typeface="Arial" charset="0"/>
              </a:rPr>
              <a:t>(быстрая переналадка) </a:t>
            </a:r>
            <a:r>
              <a:rPr lang="ru-RU" sz="1400" dirty="0" smtClean="0">
                <a:latin typeface="Arial" charset="0"/>
              </a:rPr>
              <a:t>– инструмент «Бережливого производства», направленный на сокращение времени переналадок за счет существенной оптимизации процессов подготовки переналадки, замены оснастки и инструмента (в одно касание), пробных прогонов и корректировок. 	</a:t>
            </a:r>
          </a:p>
          <a:p>
            <a:r>
              <a:rPr lang="ru-RU" sz="1400" dirty="0" smtClean="0">
                <a:latin typeface="Arial" charset="0"/>
              </a:rPr>
              <a:t>	Внедрение системы </a:t>
            </a:r>
            <a:r>
              <a:rPr lang="ru-RU" sz="1400" b="1" dirty="0" smtClean="0">
                <a:latin typeface="Arial" charset="0"/>
              </a:rPr>
              <a:t>Канбан</a:t>
            </a:r>
            <a:r>
              <a:rPr lang="ru-RU" sz="1400" dirty="0" smtClean="0">
                <a:latin typeface="Arial" charset="0"/>
              </a:rPr>
              <a:t> и информационных досок </a:t>
            </a:r>
            <a:r>
              <a:rPr lang="ru-RU" sz="1400" b="1" dirty="0" smtClean="0">
                <a:latin typeface="Arial" charset="0"/>
              </a:rPr>
              <a:t>Андон </a:t>
            </a:r>
            <a:r>
              <a:rPr lang="ru-RU" sz="1400" dirty="0" smtClean="0">
                <a:latin typeface="Arial" charset="0"/>
              </a:rPr>
              <a:t>поможет избежать потерь от запасов, перепроизводства и излишних перемещений и ожиданий.</a:t>
            </a:r>
          </a:p>
          <a:p>
            <a:r>
              <a:rPr lang="ru-RU" sz="1400" dirty="0" smtClean="0">
                <a:latin typeface="Arial" charset="0"/>
              </a:rPr>
              <a:t>	</a:t>
            </a:r>
            <a:r>
              <a:rPr lang="ru-RU" sz="1400" b="1" dirty="0" smtClean="0">
                <a:latin typeface="Arial" charset="0"/>
              </a:rPr>
              <a:t>«Пока </a:t>
            </a:r>
            <a:r>
              <a:rPr lang="ru-RU" sz="1400" b="1" dirty="0" err="1" smtClean="0">
                <a:latin typeface="Arial" charset="0"/>
              </a:rPr>
              <a:t>йоке</a:t>
            </a:r>
            <a:r>
              <a:rPr lang="ru-RU" sz="1400" dirty="0" smtClean="0">
                <a:latin typeface="Arial" charset="0"/>
              </a:rPr>
              <a:t>» предотвращает передачу дефекта на последующую операцию, делает невозможным производство дефектной продукции, позволяет выявить коренную причину дефекта</a:t>
            </a:r>
          </a:p>
          <a:p>
            <a:endParaRPr lang="ru-RU" dirty="0" smtClean="0">
              <a:latin typeface="Arial" charset="0"/>
            </a:endParaRPr>
          </a:p>
        </p:txBody>
      </p:sp>
      <p:sp>
        <p:nvSpPr>
          <p:cNvPr id="65541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802449EA-2607-43D8-B506-C43F52DA2A3B}" type="slidenum">
              <a:rPr lang="ru-RU" sz="1200">
                <a:latin typeface="Times New Roman" pitchFamily="18" charset="0"/>
              </a:rPr>
              <a:pPr algn="r" defTabSz="908050"/>
              <a:t>107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D5E2A-6C35-4319-B360-53F47B728CEE}" type="slidenum">
              <a:rPr lang="ru-RU" smtClean="0">
                <a:latin typeface="Arial" charset="0"/>
              </a:rPr>
              <a:pPr/>
              <a:t>122</a:t>
            </a:fld>
            <a:endParaRPr lang="ru-RU" smtClean="0">
              <a:latin typeface="Arial" charset="0"/>
            </a:endParaRPr>
          </a:p>
        </p:txBody>
      </p:sp>
      <p:sp>
        <p:nvSpPr>
          <p:cNvPr id="6553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Заметки 2"/>
          <p:cNvSpPr>
            <a:spLocks noGrp="1"/>
          </p:cNvSpPr>
          <p:nvPr>
            <p:ph type="body" idx="1"/>
          </p:nvPr>
        </p:nvSpPr>
        <p:spPr>
          <a:xfrm>
            <a:off x="680876" y="4717375"/>
            <a:ext cx="5435924" cy="4465083"/>
          </a:xfrm>
          <a:noFill/>
          <a:ln/>
        </p:spPr>
        <p:txBody>
          <a:bodyPr lIns="90839" tIns="45420" rIns="90839" bIns="45420">
            <a:normAutofit fontScale="55000" lnSpcReduction="20000"/>
          </a:bodyPr>
          <a:lstStyle/>
          <a:p>
            <a:r>
              <a:rPr lang="ru-RU" b="1" dirty="0" smtClean="0">
                <a:latin typeface="Arial" charset="0"/>
              </a:rPr>
              <a:t>	</a:t>
            </a:r>
            <a:r>
              <a:rPr lang="ru-RU" sz="1400" dirty="0" smtClean="0">
                <a:latin typeface="Arial" charset="0"/>
              </a:rPr>
              <a:t>После анализа и выявления потерь подбираются те или иные инструменты для их устранения. </a:t>
            </a:r>
          </a:p>
          <a:p>
            <a:r>
              <a:rPr lang="ru-RU" sz="1400" b="1" dirty="0" smtClean="0">
                <a:latin typeface="Arial" charset="0"/>
              </a:rPr>
              <a:t>	«5 С» </a:t>
            </a:r>
            <a:r>
              <a:rPr lang="ru-RU" sz="1400" dirty="0" smtClean="0">
                <a:latin typeface="Arial" charset="0"/>
              </a:rPr>
              <a:t>– система наведения порядка, чистоты, укрепления дисциплины, повышения производительности и создания безопасных условий труда, на рабочем месте. Данная система позволяет практически без затрат не только наводить порядок на рабочем месте (повышать производительность, сокращать потери, снижать уровень брака и травматизма), но и создавать необходимые стартовые условия. для реализации сложных и дорогостоящих производственных и организационных инноваций, обеспечивать их высокую эффективность за счет радикального изменения сознания работников, их отношения к своему делу. </a:t>
            </a:r>
          </a:p>
          <a:p>
            <a:r>
              <a:rPr lang="ru-RU" sz="1400" b="1" dirty="0" smtClean="0">
                <a:latin typeface="Arial" charset="0"/>
              </a:rPr>
              <a:t>	ТРМ (всеобщее обслуживание оборудования) </a:t>
            </a:r>
            <a:r>
              <a:rPr lang="ru-RU" sz="1400" dirty="0" smtClean="0">
                <a:latin typeface="Arial" charset="0"/>
              </a:rPr>
              <a:t>- инструмент, который позволяет повысить эффективность эксплуатации оборудования и обеспечить высокий уровень обслуживания оборудования («ноль поломок»), высокий уровень качества («ноль дефектов»), высокий уровень условий труда («ноль травм»), избежать потерь от ремонта  и увеличить эффективность использования оборудования </a:t>
            </a:r>
          </a:p>
          <a:p>
            <a:r>
              <a:rPr lang="ru-RU" sz="1400" dirty="0" smtClean="0">
                <a:latin typeface="Arial" charset="0"/>
              </a:rPr>
              <a:t>	Внедрение </a:t>
            </a:r>
            <a:r>
              <a:rPr lang="ru-RU" sz="1400" b="1" dirty="0" smtClean="0">
                <a:latin typeface="Arial" charset="0"/>
              </a:rPr>
              <a:t>стандартизации </a:t>
            </a:r>
            <a:r>
              <a:rPr lang="ru-RU" sz="1400" dirty="0" smtClean="0">
                <a:latin typeface="Arial" charset="0"/>
              </a:rPr>
              <a:t>на рабочих местах устраняет потери от излишней обработки и производства дефектов. Стандарт как детальное описание всей операции представляет собой единственно правильный способ выполнения тех или иных работ. Четкое следование стандарту обеспечит качество работы, а соответственно и качество продукции. Стандартные требования к рабочему месту направлены на обеспечение максимальной безопасности персонала и устанавливают соответствующие требования к освещенности, вентиляции, внешнему виду </a:t>
            </a:r>
          </a:p>
          <a:p>
            <a:r>
              <a:rPr lang="ru-RU" sz="1400" dirty="0" smtClean="0">
                <a:latin typeface="Arial" charset="0"/>
              </a:rPr>
              <a:t>работника, состоянию оборудования, наличию на рабочем месте тех или иных предметов, выполнению тех или иных работ. Выполнение этих требований обеспечит безопасность работы. 	</a:t>
            </a:r>
          </a:p>
          <a:p>
            <a:r>
              <a:rPr lang="ru-RU" sz="1400" b="1" dirty="0" smtClean="0">
                <a:latin typeface="Arial" charset="0"/>
              </a:rPr>
              <a:t>	Визуализация процессов </a:t>
            </a:r>
            <a:r>
              <a:rPr lang="ru-RU" sz="1400" dirty="0" smtClean="0">
                <a:latin typeface="Arial" charset="0"/>
              </a:rPr>
              <a:t>– это визуальное представление с помощью четких и понятных, исключающих двоякое толкование , средств, четкой последовательности действий по выполнению того или иного вида работ. </a:t>
            </a:r>
          </a:p>
          <a:p>
            <a:r>
              <a:rPr lang="ru-RU" sz="1400" dirty="0" smtClean="0">
                <a:latin typeface="Arial" charset="0"/>
              </a:rPr>
              <a:t>Визуализация обеспечивает прозрачность процесса производства, делает видимым не только единственно правильный способ выполнения той или иной работы, но и любые отклонения в работе. Рабочий сам с помощью средств визуального контроля может выполнять работу правильно, осуществлять постоянный контроль качества, оперативно реагировать на любые отклонения, в соответствие с уже продуманной и четко определенной и визуализированной процедурой. Средства визуального контроля позволяют практически полностью исключить появление брака за счет правильного выполнения работы и оперативного реагирования на любые малейшие отклонения. За счет визуализации мест повышенной опасности правил по выполнению тех или иных видов работ существенно снижается возможность возникновения нештатных ситуаций и травматизма на рабочих местах. 	</a:t>
            </a:r>
          </a:p>
          <a:p>
            <a:r>
              <a:rPr lang="ru-RU" sz="1400" b="1" dirty="0" smtClean="0">
                <a:latin typeface="Arial" charset="0"/>
              </a:rPr>
              <a:t>	«СМЕД»</a:t>
            </a:r>
            <a:r>
              <a:rPr lang="en-US" sz="1400" b="1" dirty="0" smtClean="0">
                <a:latin typeface="Arial" charset="0"/>
              </a:rPr>
              <a:t> </a:t>
            </a:r>
            <a:r>
              <a:rPr lang="ru-RU" sz="1400" b="1" dirty="0" smtClean="0">
                <a:latin typeface="Arial" charset="0"/>
              </a:rPr>
              <a:t>(быстрая переналадка) </a:t>
            </a:r>
            <a:r>
              <a:rPr lang="ru-RU" sz="1400" dirty="0" smtClean="0">
                <a:latin typeface="Arial" charset="0"/>
              </a:rPr>
              <a:t>– инструмент «Бережливого производства», направленный на сокращение времени переналадок за счет существенной оптимизации процессов подготовки переналадки, замены оснастки и инструмента (в одно касание), пробных прогонов и корректировок. 	</a:t>
            </a:r>
          </a:p>
          <a:p>
            <a:r>
              <a:rPr lang="ru-RU" sz="1400" dirty="0" smtClean="0">
                <a:latin typeface="Arial" charset="0"/>
              </a:rPr>
              <a:t>	Внедрение системы </a:t>
            </a:r>
            <a:r>
              <a:rPr lang="ru-RU" sz="1400" b="1" dirty="0" smtClean="0">
                <a:latin typeface="Arial" charset="0"/>
              </a:rPr>
              <a:t>Канбан</a:t>
            </a:r>
            <a:r>
              <a:rPr lang="ru-RU" sz="1400" dirty="0" smtClean="0">
                <a:latin typeface="Arial" charset="0"/>
              </a:rPr>
              <a:t> и информационных досок </a:t>
            </a:r>
            <a:r>
              <a:rPr lang="ru-RU" sz="1400" b="1" dirty="0" smtClean="0">
                <a:latin typeface="Arial" charset="0"/>
              </a:rPr>
              <a:t>Андон </a:t>
            </a:r>
            <a:r>
              <a:rPr lang="ru-RU" sz="1400" dirty="0" smtClean="0">
                <a:latin typeface="Arial" charset="0"/>
              </a:rPr>
              <a:t>поможет избежать потерь от запасов, перепроизводства и излишних перемещений и ожиданий.</a:t>
            </a:r>
          </a:p>
          <a:p>
            <a:r>
              <a:rPr lang="ru-RU" sz="1400" dirty="0" smtClean="0">
                <a:latin typeface="Arial" charset="0"/>
              </a:rPr>
              <a:t>	</a:t>
            </a:r>
            <a:r>
              <a:rPr lang="ru-RU" sz="1400" b="1" dirty="0" smtClean="0">
                <a:latin typeface="Arial" charset="0"/>
              </a:rPr>
              <a:t>«Пока </a:t>
            </a:r>
            <a:r>
              <a:rPr lang="ru-RU" sz="1400" b="1" dirty="0" err="1" smtClean="0">
                <a:latin typeface="Arial" charset="0"/>
              </a:rPr>
              <a:t>йоке</a:t>
            </a:r>
            <a:r>
              <a:rPr lang="ru-RU" sz="1400" dirty="0" smtClean="0">
                <a:latin typeface="Arial" charset="0"/>
              </a:rPr>
              <a:t>» предотвращает передачу дефекта на последующую операцию, делает невозможным производство дефектной продукции, позволяет выявить коренную причину дефекта</a:t>
            </a:r>
          </a:p>
          <a:p>
            <a:endParaRPr lang="ru-RU" dirty="0" smtClean="0">
              <a:latin typeface="Arial" charset="0"/>
            </a:endParaRPr>
          </a:p>
        </p:txBody>
      </p:sp>
      <p:sp>
        <p:nvSpPr>
          <p:cNvPr id="65541" name="Номер слайда 3"/>
          <p:cNvSpPr txBox="1">
            <a:spLocks noGrp="1"/>
          </p:cNvSpPr>
          <p:nvPr/>
        </p:nvSpPr>
        <p:spPr bwMode="auto">
          <a:xfrm>
            <a:off x="3850907" y="9429990"/>
            <a:ext cx="2945184" cy="4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39" tIns="45420" rIns="90839" bIns="45420" anchor="b"/>
          <a:lstStyle/>
          <a:p>
            <a:pPr algn="r" defTabSz="908050"/>
            <a:fld id="{802449EA-2607-43D8-B506-C43F52DA2A3B}" type="slidenum">
              <a:rPr lang="ru-RU" sz="1200">
                <a:latin typeface="Times New Roman" pitchFamily="18" charset="0"/>
              </a:rPr>
              <a:pPr algn="r" defTabSz="908050"/>
              <a:t>122</a:t>
            </a:fld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94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09818-3CD7-492D-94E8-2B8557C69AB2}" type="slidenum">
              <a:rPr lang="ru-RU" smtClean="0"/>
              <a:pPr/>
              <a:t>130</a:t>
            </a:fld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94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09818-3CD7-492D-94E8-2B8557C69AB2}" type="slidenum">
              <a:rPr lang="ru-RU" smtClean="0"/>
              <a:pPr/>
              <a:t>131</a:t>
            </a:fld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94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09818-3CD7-492D-94E8-2B8557C69AB2}" type="slidenum">
              <a:rPr lang="ru-RU" smtClean="0"/>
              <a:pPr/>
              <a:t>132</a:t>
            </a:fld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94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09818-3CD7-492D-94E8-2B8557C69AB2}" type="slidenum">
              <a:rPr lang="ru-RU" smtClean="0"/>
              <a:pPr/>
              <a:t>145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6835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 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17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18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Спасибо за внимание. Ваши вопросы?</a:t>
            </a:r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19</a:t>
            </a:fld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4EE8-B8DE-4A51-B252-817BB891C0A6}" type="datetime1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81A7-AC93-4AA2-9ED4-4B6778282641}" type="datetime1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7B7F-B036-4FD5-98AB-04B7C3A71E1E}" type="datetime1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06BD-09E6-41FD-89D2-91E30CCB85B3}" type="datetime1">
              <a:rPr lang="ru-RU" smtClean="0"/>
              <a:t>30.05.2017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99C10-ACC9-4667-8405-66600568A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1894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FED8-8161-4931-83FA-B14457E5DBF1}" type="datetime1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40E0-540F-463A-A071-AFF05E662332}" type="datetime1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E672-F60F-44C6-8C7B-D23C6398D71E}" type="datetime1">
              <a:rPr lang="ru-RU" smtClean="0"/>
              <a:t>30.05.2017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038C-3DD9-4446-AD3E-2F93AE58BCA7}" type="datetime1">
              <a:rPr lang="ru-RU" smtClean="0"/>
              <a:t>30.05.2017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1111-28D4-40CF-BC3F-8FDAFD72ECAA}" type="datetime1">
              <a:rPr lang="ru-RU" smtClean="0"/>
              <a:t>30.05.2017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C89-A8E6-4E91-91B1-0DBCFE7DFC82}" type="datetime1">
              <a:rPr lang="ru-RU" smtClean="0"/>
              <a:t>30.05.2017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48CD4-EE11-4461-B7A9-E6E8DA3A162C}" type="datetime1">
              <a:rPr lang="ru-RU" smtClean="0"/>
              <a:t>30.05.2017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93682-F745-41DD-9E2D-858E7D60CA67}" type="datetime1">
              <a:rPr lang="ru-RU" smtClean="0"/>
              <a:t>30.05.2017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A722E-2D03-4B9E-B96D-A06C833AA961}" type="datetime1">
              <a:rPr lang="ru-RU" smtClean="0"/>
              <a:t>30.05.2017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81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package" Target="../embeddings/Microsoft_Excel_Worksheet1.xlsx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image" Target="../media/image40.emf"/><Relationship Id="rId4" Type="http://schemas.openxmlformats.org/officeDocument/2006/relationships/package" Target="../embeddings/Microsoft_Excel_Worksheet2.xlsx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2"/>
          <p:cNvSpPr>
            <a:spLocks noChangeArrowheads="1"/>
          </p:cNvSpPr>
          <p:nvPr/>
        </p:nvSpPr>
        <p:spPr bwMode="auto">
          <a:xfrm>
            <a:off x="467544" y="1776878"/>
            <a:ext cx="835292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Шаги развития проекта</a:t>
            </a:r>
          </a:p>
          <a:p>
            <a:pPr algn="ctr">
              <a:spcBef>
                <a:spcPct val="0"/>
              </a:spcBef>
            </a:pPr>
            <a:r>
              <a:rPr lang="ru-RU" sz="4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«Бережливая поликлиника»</a:t>
            </a:r>
            <a:endParaRPr lang="ru-RU" sz="44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078" name="Прямоугольник 6"/>
          <p:cNvSpPr>
            <a:spLocks noChangeArrowheads="1"/>
          </p:cNvSpPr>
          <p:nvPr/>
        </p:nvSpPr>
        <p:spPr bwMode="auto">
          <a:xfrm>
            <a:off x="4572000" y="5313982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Докладчик: </a:t>
            </a:r>
          </a:p>
          <a:p>
            <a:pPr>
              <a:spcBef>
                <a:spcPct val="0"/>
              </a:spcBef>
            </a:pPr>
            <a:r>
              <a:rPr lang="ru-RU" b="1" dirty="0" err="1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Арженцов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Владимир Федорович</a:t>
            </a:r>
            <a:endParaRPr lang="en-US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Сот. тел.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+7</a:t>
            </a:r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9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60 070 01 76;          </a:t>
            </a:r>
          </a:p>
          <a:p>
            <a:pPr>
              <a:spcBef>
                <a:spcPct val="0"/>
              </a:spcBef>
            </a:pPr>
            <a:r>
              <a:rPr lang="ru-RU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               +7909 310 31 90</a:t>
            </a:r>
            <a:endParaRPr lang="ru-RU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55576" y="188640"/>
            <a:ext cx="763284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Учебно-методический материал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9C10-ACC9-4667-8405-66600568ACB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57798"/>
            <a:ext cx="4178570" cy="25039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146571"/>
            <a:ext cx="783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Направления </a:t>
            </a:r>
            <a:r>
              <a:rPr lang="ru-RU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кайдзен</a:t>
            </a:r>
            <a:endParaRPr lang="ru-RU" sz="28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0" y="1196974"/>
            <a:ext cx="8913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00FF"/>
                </a:solidFill>
                <a:latin typeface="Arial" charset="0"/>
              </a:rPr>
              <a:t>Таким образом формируются направления ответственности предприятия и каждого руководителя: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80792" y="2276872"/>
            <a:ext cx="559534" cy="576064"/>
          </a:xfrm>
          <a:prstGeom prst="rect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80792" y="3090382"/>
            <a:ext cx="571504" cy="571504"/>
          </a:xfrm>
          <a:prstGeom prst="rect">
            <a:avLst/>
          </a:prstGeom>
          <a:solidFill>
            <a:srgbClr val="0000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80792" y="3899332"/>
            <a:ext cx="571504" cy="571504"/>
          </a:xfrm>
          <a:prstGeom prst="rect">
            <a:avLst/>
          </a:prstGeom>
          <a:solidFill>
            <a:srgbClr val="FFC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80792" y="4708282"/>
            <a:ext cx="571504" cy="571504"/>
          </a:xfrm>
          <a:prstGeom prst="rect">
            <a:avLst/>
          </a:prstGeom>
          <a:solidFill>
            <a:srgbClr val="008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80792" y="5517232"/>
            <a:ext cx="576064" cy="4994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3657600" y="2390775"/>
            <a:ext cx="2519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0000FF"/>
                </a:solidFill>
                <a:latin typeface="Arial" charset="0"/>
              </a:rPr>
              <a:t>- Безопасность</a:t>
            </a: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3657600" y="3200400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0000FF"/>
                </a:solidFill>
                <a:latin typeface="Arial" charset="0"/>
              </a:rPr>
              <a:t>- Качество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3657600" y="4008438"/>
            <a:ext cx="3311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0000FF"/>
                </a:solidFill>
                <a:latin typeface="Arial" charset="0"/>
              </a:rPr>
              <a:t>- Исполнение заказа</a:t>
            </a:r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3657600" y="4818063"/>
            <a:ext cx="172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0000FF"/>
                </a:solidFill>
                <a:latin typeface="Arial" charset="0"/>
              </a:rPr>
              <a:t>- Затраты</a:t>
            </a: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3657600" y="5554663"/>
            <a:ext cx="4175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0000FF"/>
                </a:solidFill>
                <a:latin typeface="Arial" charset="0"/>
              </a:rPr>
              <a:t>- Корпоративная 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37453690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Ильин\Desktop\РС\2016\Фабрики\Медицина\Фото докладов\IMG_20161227_091853_panoram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" y="1063224"/>
            <a:ext cx="8961100" cy="26828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52284" y="3844413"/>
            <a:ext cx="84164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Месторасположение проектного стенда.</a:t>
            </a:r>
          </a:p>
          <a:p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Стенд рекомендуется расположить в месте проведения общих совещаний.</a:t>
            </a:r>
          </a:p>
          <a:p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Зачастую это актовый или конференц-зал. На стенах необходимо предусмотреть места для крепления материалов.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2025" y="188343"/>
            <a:ext cx="66389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Проектный офис</a:t>
            </a:r>
            <a:endParaRPr lang="ru-RU" sz="2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Что дальше?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1196752"/>
            <a:ext cx="91440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263525"/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Работа по созданию карты текущего состояния полная </a:t>
            </a:r>
            <a:r>
              <a:rPr lang="ru-RU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МУДА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если не будет использована для улучшения путем устранения потерь. </a:t>
            </a:r>
          </a:p>
        </p:txBody>
      </p:sp>
      <p:sp>
        <p:nvSpPr>
          <p:cNvPr id="10" name="Овал 9"/>
          <p:cNvSpPr/>
          <p:nvPr/>
        </p:nvSpPr>
        <p:spPr>
          <a:xfrm>
            <a:off x="35496" y="3429000"/>
            <a:ext cx="8964488" cy="25202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71600" y="3645024"/>
            <a:ext cx="6984280" cy="43200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Составление карты будущего состояния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979712" y="4149080"/>
            <a:ext cx="2331368" cy="8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263525"/>
            <a:r>
              <a:rPr lang="ru-RU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499992" y="4149080"/>
            <a:ext cx="0" cy="86409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3563888" y="5013176"/>
            <a:ext cx="5328592" cy="8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263525"/>
            <a:r>
              <a:rPr lang="ru-RU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Рабочий план и внедрения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113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35496" y="188688"/>
            <a:ext cx="8027783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Строим карту будущего состояния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8439" y="3355874"/>
            <a:ext cx="8927123" cy="2665414"/>
            <a:chOff x="108439" y="2492375"/>
            <a:chExt cx="8927123" cy="2665414"/>
          </a:xfrm>
        </p:grpSpPr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108439" y="2492376"/>
              <a:ext cx="1510812" cy="266541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81569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1569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000" b="1" dirty="0"/>
                <a:t>Точно во </a:t>
              </a:r>
            </a:p>
            <a:p>
              <a:pPr algn="ctr">
                <a:defRPr/>
              </a:pPr>
              <a:r>
                <a:rPr lang="ru-RU" sz="2000" b="1" dirty="0"/>
                <a:t>время</a:t>
              </a:r>
              <a:r>
                <a:rPr lang="ru-RU" sz="2000" dirty="0"/>
                <a:t> </a:t>
              </a:r>
            </a:p>
            <a:p>
              <a:pPr algn="ctr">
                <a:spcBef>
                  <a:spcPct val="30000"/>
                </a:spcBef>
                <a:defRPr/>
              </a:pPr>
              <a:r>
                <a:rPr lang="ru-RU" dirty="0"/>
                <a:t>для всех </a:t>
              </a:r>
            </a:p>
            <a:p>
              <a:pPr algn="ctr">
                <a:defRPr/>
              </a:pPr>
              <a:r>
                <a:rPr lang="ru-RU" dirty="0"/>
                <a:t>процессов</a:t>
              </a:r>
            </a:p>
          </p:txBody>
        </p:sp>
        <p:sp>
          <p:nvSpPr>
            <p:cNvPr id="20" name="AutoShape 6"/>
            <p:cNvSpPr>
              <a:spLocks noChangeArrowheads="1"/>
            </p:cNvSpPr>
            <p:nvPr/>
          </p:nvSpPr>
          <p:spPr bwMode="auto">
            <a:xfrm rot="5400000">
              <a:off x="755467" y="3573036"/>
              <a:ext cx="2665413" cy="50409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2483827" y="2492376"/>
              <a:ext cx="3745523" cy="266541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5882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60000"/>
                </a:spcBef>
                <a:buFontTx/>
                <a:buChar char="•"/>
                <a:defRPr/>
              </a:pPr>
              <a:r>
                <a:rPr lang="ru-RU" dirty="0"/>
                <a:t> </a:t>
              </a:r>
              <a:r>
                <a:rPr lang="ru-RU" b="1" dirty="0"/>
                <a:t>Нужный</a:t>
              </a:r>
              <a:r>
                <a:rPr lang="ru-RU" dirty="0"/>
                <a:t> продукт (информация)</a:t>
              </a:r>
            </a:p>
            <a:p>
              <a:pPr>
                <a:spcBef>
                  <a:spcPct val="60000"/>
                </a:spcBef>
                <a:buFontTx/>
                <a:buChar char="•"/>
                <a:defRPr/>
              </a:pPr>
              <a:r>
                <a:rPr lang="ru-RU" dirty="0"/>
                <a:t> </a:t>
              </a:r>
              <a:r>
                <a:rPr lang="ru-RU" b="1" dirty="0"/>
                <a:t>Нужного</a:t>
              </a:r>
              <a:r>
                <a:rPr lang="ru-RU" dirty="0"/>
                <a:t> качества </a:t>
              </a:r>
            </a:p>
            <a:p>
              <a:pPr>
                <a:spcBef>
                  <a:spcPct val="60000"/>
                </a:spcBef>
                <a:buFontTx/>
                <a:buChar char="•"/>
                <a:defRPr/>
              </a:pPr>
              <a:r>
                <a:rPr lang="ru-RU" dirty="0"/>
                <a:t> В </a:t>
              </a:r>
              <a:r>
                <a:rPr lang="ru-RU" b="1" dirty="0"/>
                <a:t>нужное</a:t>
              </a:r>
              <a:r>
                <a:rPr lang="ru-RU" dirty="0"/>
                <a:t> время</a:t>
              </a:r>
            </a:p>
            <a:p>
              <a:pPr>
                <a:spcBef>
                  <a:spcPct val="60000"/>
                </a:spcBef>
                <a:buFontTx/>
                <a:buChar char="•"/>
                <a:defRPr/>
              </a:pPr>
              <a:r>
                <a:rPr lang="ru-RU" dirty="0"/>
                <a:t> В </a:t>
              </a:r>
              <a:r>
                <a:rPr lang="ru-RU" b="1" dirty="0"/>
                <a:t>нужном</a:t>
              </a:r>
              <a:r>
                <a:rPr lang="ru-RU" dirty="0"/>
                <a:t> количестве</a:t>
              </a:r>
            </a:p>
            <a:p>
              <a:pPr>
                <a:spcBef>
                  <a:spcPct val="60000"/>
                </a:spcBef>
                <a:buFontTx/>
                <a:buChar char="•"/>
                <a:defRPr/>
              </a:pPr>
              <a:r>
                <a:rPr lang="ru-RU" dirty="0"/>
                <a:t> В </a:t>
              </a:r>
              <a:r>
                <a:rPr lang="ru-RU" b="1" dirty="0"/>
                <a:t>нужном</a:t>
              </a:r>
              <a:r>
                <a:rPr lang="ru-RU" dirty="0"/>
                <a:t> месте </a:t>
              </a:r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 rot="5400000">
              <a:off x="5362636" y="3573036"/>
              <a:ext cx="2665413" cy="50409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7090997" y="2492376"/>
              <a:ext cx="1944565" cy="266541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7607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54000" rIns="54000" anchor="ctr"/>
            <a:lstStyle/>
            <a:p>
              <a:pPr algn="ctr">
                <a:defRPr/>
              </a:pPr>
              <a:r>
                <a:rPr lang="ru-RU" dirty="0"/>
                <a:t>Удовлетворение </a:t>
              </a:r>
              <a:r>
                <a:rPr lang="ru-RU" b="1" dirty="0"/>
                <a:t>требований</a:t>
              </a:r>
              <a:r>
                <a:rPr lang="ru-RU" dirty="0"/>
                <a:t> </a:t>
              </a:r>
              <a:r>
                <a:rPr lang="ru-RU" b="1" dirty="0" smtClean="0"/>
                <a:t>пациентов</a:t>
              </a:r>
              <a:endParaRPr lang="ru-RU" b="1" dirty="0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539552" y="1340768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Постоянная ориентация на пациента– главный принцип, используемый при формировании  будущего состояния потока создания ценности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57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35496" y="188640"/>
            <a:ext cx="8208912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Направление оптимизации процесса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05680" y="1124744"/>
            <a:ext cx="8686800" cy="30003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Выстраивание непрерывного потока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Создание вытягивающей системы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Устранение потерь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Выравнивание этапов процесса, балансировка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Совмещение этапов процесса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Ускорение всех этапов процесса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ru-RU" sz="32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205680" y="4221088"/>
            <a:ext cx="8686800" cy="17859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4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400" b="1" dirty="0">
                <a:solidFill>
                  <a:srgbClr val="0000FF"/>
                </a:solidFill>
                <a:latin typeface="Calibri" pitchFamily="34" charset="0"/>
              </a:rPr>
              <a:t>Деятельность по совершенствованию </a:t>
            </a:r>
            <a:r>
              <a:rPr lang="ru-RU" sz="2400" b="1" dirty="0" smtClean="0">
                <a:solidFill>
                  <a:srgbClr val="0000FF"/>
                </a:solidFill>
                <a:latin typeface="Calibri" pitchFamily="34" charset="0"/>
              </a:rPr>
              <a:t>потока непрерывна 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</a:rPr>
              <a:t>и может привести, в конечном счете, к такому идеальному состоянию, при котором отпадает необходимость выполнения </a:t>
            </a:r>
            <a:r>
              <a:rPr lang="ru-RU" sz="2400" b="1" dirty="0" smtClean="0">
                <a:solidFill>
                  <a:srgbClr val="0000FF"/>
                </a:solidFill>
                <a:latin typeface="Calibri" pitchFamily="34" charset="0"/>
              </a:rPr>
              <a:t>некоторых операций.</a:t>
            </a:r>
            <a:endParaRPr lang="ru-RU" sz="2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758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35496" y="188640"/>
            <a:ext cx="8208912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3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Что делает поток создания ценности бережливым</a:t>
            </a:r>
            <a:endParaRPr lang="ru-RU" sz="2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/>
          <a:srcRect t="19222"/>
          <a:stretch/>
        </p:blipFill>
        <p:spPr bwMode="auto">
          <a:xfrm>
            <a:off x="834234" y="2105025"/>
            <a:ext cx="7488832" cy="401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104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48697" y="2300748"/>
            <a:ext cx="6784258" cy="9438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330245"/>
            <a:ext cx="6667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7650" y="1228785"/>
            <a:ext cx="864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Работайте в соответствии с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вашим временем такта</a:t>
            </a:r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19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35496" y="188640"/>
            <a:ext cx="8208912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Что делает поток создания ценности бережливым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/>
          <a:srcRect t="18686" b="-906"/>
          <a:stretch/>
        </p:blipFill>
        <p:spPr bwMode="auto">
          <a:xfrm>
            <a:off x="683568" y="2162175"/>
            <a:ext cx="7560840" cy="393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105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0500" y="1266825"/>
            <a:ext cx="86487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Создавайте непрерывный поток, где только возможно. Стандартизируйте и визуализируйте операций.</a:t>
            </a:r>
            <a:endParaRPr lang="ru-RU" sz="2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93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106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28725" y="198596"/>
            <a:ext cx="66389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Видео Рубашка</a:t>
            </a:r>
            <a:endParaRPr lang="ru-RU" sz="2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Футболка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4475" y="1071561"/>
            <a:ext cx="6838950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6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0" y="1005691"/>
            <a:ext cx="8856663" cy="54476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</a:rPr>
              <a:t>5S</a:t>
            </a:r>
            <a:endParaRPr lang="en-US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</a:rPr>
              <a:t>TPM</a:t>
            </a: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</a:rPr>
              <a:t>SMED</a:t>
            </a:r>
            <a:endParaRPr lang="ru-RU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Кайзен</a:t>
            </a:r>
            <a:endParaRPr lang="en-US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Стандартизация</a:t>
            </a: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Визуализация </a:t>
            </a: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 err="1">
                <a:solidFill>
                  <a:srgbClr val="0000FF"/>
                </a:solidFill>
                <a:latin typeface="Arial" pitchFamily="34" charset="0"/>
              </a:rPr>
              <a:t>Канбан</a:t>
            </a:r>
            <a:endParaRPr lang="ru-RU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Система </a:t>
            </a:r>
            <a:r>
              <a:rPr lang="ru-RU" sz="2000" b="1" dirty="0" err="1">
                <a:solidFill>
                  <a:srgbClr val="0000FF"/>
                </a:solidFill>
                <a:latin typeface="Arial" pitchFamily="34" charset="0"/>
              </a:rPr>
              <a:t>Андон</a:t>
            </a:r>
            <a:endParaRPr lang="ru-RU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 err="1">
                <a:solidFill>
                  <a:srgbClr val="0000FF"/>
                </a:solidFill>
                <a:latin typeface="Arial" pitchFamily="34" charset="0"/>
              </a:rPr>
              <a:t>Пока-йока</a:t>
            </a:r>
            <a:endParaRPr lang="ru-RU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Встроенное качество</a:t>
            </a:r>
          </a:p>
          <a:p>
            <a:pPr marL="914400" lvl="1" indent="-457200"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и т.д.</a:t>
            </a:r>
          </a:p>
          <a:p>
            <a:pPr marL="457200" indent="-457200">
              <a:buFontTx/>
              <a:buAutoNum type="arabicPeriod"/>
              <a:defRPr/>
            </a:pPr>
            <a:endParaRPr lang="ru-RU" b="1" i="1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6238" y="3357563"/>
            <a:ext cx="1800225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43213" y="5805488"/>
            <a:ext cx="36004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43438" y="2708275"/>
            <a:ext cx="1584325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08175" y="1484313"/>
            <a:ext cx="3167063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940425" y="1341438"/>
            <a:ext cx="26003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Рисунок 120" descr="wheels_AndonBoard2002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443663" y="3429000"/>
            <a:ext cx="2011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0"/>
          <p:cNvGrpSpPr>
            <a:grpSpLocks/>
          </p:cNvGrpSpPr>
          <p:nvPr/>
        </p:nvGrpSpPr>
        <p:grpSpPr bwMode="auto">
          <a:xfrm>
            <a:off x="4284663" y="4221163"/>
            <a:ext cx="1800225" cy="1217612"/>
            <a:chOff x="4283968" y="4221088"/>
            <a:chExt cx="1800200" cy="1217454"/>
          </a:xfrm>
        </p:grpSpPr>
        <p:pic>
          <p:nvPicPr>
            <p:cNvPr id="31759" name="Рисунок 127" descr="кан.png"/>
            <p:cNvPicPr>
              <a:picLocks noChangeAspect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4283968" y="4396170"/>
              <a:ext cx="1800200" cy="1042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0" name="TextBox 128"/>
            <p:cNvSpPr txBox="1">
              <a:spLocks noChangeArrowheads="1"/>
            </p:cNvSpPr>
            <p:nvPr/>
          </p:nvSpPr>
          <p:spPr bwMode="auto">
            <a:xfrm>
              <a:off x="4572000" y="4221088"/>
              <a:ext cx="1300495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900"/>
                <a:t>Карточка - Канбан</a:t>
              </a:r>
            </a:p>
          </p:txBody>
        </p:sp>
      </p:grpSp>
      <p:sp>
        <p:nvSpPr>
          <p:cNvPr id="31755" name="TextBox 131"/>
          <p:cNvSpPr txBox="1">
            <a:spLocks noChangeArrowheads="1"/>
          </p:cNvSpPr>
          <p:nvPr/>
        </p:nvSpPr>
        <p:spPr bwMode="auto">
          <a:xfrm>
            <a:off x="7164388" y="3429000"/>
            <a:ext cx="1439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ru-RU" sz="1400" b="1">
                <a:solidFill>
                  <a:schemeClr val="bg1"/>
                </a:solidFill>
              </a:rPr>
              <a:t>Доска Андон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8353425" y="6226175"/>
            <a:ext cx="4762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bg1"/>
                </a:solidFill>
                <a:latin typeface="+mn-lt"/>
              </a:rPr>
              <a:t>30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496" y="188640"/>
            <a:ext cx="8136904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устранения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107</a:t>
            </a:fld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18861" y="1005691"/>
            <a:ext cx="2192110" cy="488723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581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94994" y="203448"/>
            <a:ext cx="2837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«</a:t>
            </a:r>
            <a:r>
              <a:rPr 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GB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59632" y="2586754"/>
            <a:ext cx="6292635" cy="3712445"/>
            <a:chOff x="971600" y="2060944"/>
            <a:chExt cx="7272808" cy="4320384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060944"/>
              <a:ext cx="7272808" cy="432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347864" y="2247255"/>
              <a:ext cx="864096" cy="49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4048" y="3444558"/>
              <a:ext cx="864096" cy="49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4008" y="4941168"/>
              <a:ext cx="864096" cy="49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35696" y="4941168"/>
              <a:ext cx="864096" cy="49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03648" y="3429000"/>
              <a:ext cx="864096" cy="492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5.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108</a:t>
            </a:fld>
            <a:endParaRPr lang="ru-RU" altLang="ru-RU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869208"/>
            <a:ext cx="83419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5S – это пять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взаимосвязанных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принципов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рабочего пространства, направленных на мотивацию и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персонала в процесс улучшения продукции, процессов, системы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менеджмента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организации, снижение потерь, повышение безопасности и удобства в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4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80586"/>
            <a:ext cx="8136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 – сортировка</a:t>
            </a:r>
            <a:r>
              <a:rPr lang="ru-R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u="sng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Освободить рабочее пространство </a:t>
            </a:r>
            <a:r>
              <a:rPr lang="ru-RU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 </a:t>
            </a:r>
            <a:r>
              <a:rPr lang="ru-RU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ненужных предметов и </a:t>
            </a:r>
            <a:r>
              <a:rPr lang="ru-RU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документов, бумаги </a:t>
            </a:r>
            <a:r>
              <a:rPr lang="ru-RU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канцтоваров, орг.техники и т.д., которые не используются в работе или их количество превышает необходимую потребность</a:t>
            </a:r>
            <a:r>
              <a:rPr lang="ru-RU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Очистить от пыли и мусора.</a:t>
            </a:r>
          </a:p>
          <a:p>
            <a:pPr algn="just"/>
            <a:endParaRPr lang="ru-RU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932040" y="2781650"/>
          <a:ext cx="3803461" cy="3887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Photo Editor Photo" r:id="rId3" imgW="8573697" imgH="10717121" progId="MSPhotoEd.3">
                  <p:embed/>
                </p:oleObj>
              </mc:Choice>
              <mc:Fallback>
                <p:oleObj name="Photo Editor Photo" r:id="rId3" imgW="8573697" imgH="1071712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781650"/>
                        <a:ext cx="3803461" cy="3887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21"/>
          <p:cNvSpPr>
            <a:spLocks noChangeArrowheads="1"/>
          </p:cNvSpPr>
          <p:nvPr/>
        </p:nvSpPr>
        <p:spPr bwMode="auto">
          <a:xfrm flipH="1">
            <a:off x="2195736" y="4005064"/>
            <a:ext cx="2641972" cy="1296144"/>
          </a:xfrm>
          <a:prstGeom prst="wedgeRoundRectCallout">
            <a:avLst>
              <a:gd name="adj1" fmla="val -93001"/>
              <a:gd name="adj2" fmla="val -52557"/>
              <a:gd name="adj3" fmla="val 16667"/>
            </a:avLst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527192" y="4327411"/>
            <a:ext cx="2188824" cy="75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i="1" dirty="0">
                <a:solidFill>
                  <a:srgbClr val="2015F7"/>
                </a:solidFill>
              </a:rPr>
              <a:t>Подожди</a:t>
            </a:r>
            <a:r>
              <a:rPr lang="en-US" sz="2400" b="1" i="1" dirty="0">
                <a:solidFill>
                  <a:srgbClr val="2015F7"/>
                </a:solidFill>
                <a:latin typeface="Arial Narrow" pitchFamily="34" charset="0"/>
              </a:rPr>
              <a:t> . . . </a:t>
            </a:r>
            <a:r>
              <a:rPr lang="ru-RU" sz="2400" b="1" i="1" dirty="0">
                <a:solidFill>
                  <a:srgbClr val="2015F7"/>
                </a:solidFill>
              </a:rPr>
              <a:t>Я найду</a:t>
            </a:r>
            <a:r>
              <a:rPr lang="en-US" sz="2400" b="1" i="1" dirty="0">
                <a:solidFill>
                  <a:srgbClr val="2015F7"/>
                </a:solidFill>
                <a:latin typeface="Arial Narrow" pitchFamily="34" charset="0"/>
              </a:rPr>
              <a:t>!</a:t>
            </a:r>
          </a:p>
        </p:txBody>
      </p:sp>
      <p:sp>
        <p:nvSpPr>
          <p:cNvPr id="11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109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8" y="1132114"/>
            <a:ext cx="8929573" cy="435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176" y="176058"/>
            <a:ext cx="783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Примеры визуализации</a:t>
            </a:r>
            <a:endParaRPr lang="ru-RU" sz="28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115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700808"/>
            <a:ext cx="51125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00FF"/>
                </a:solidFill>
              </a:rPr>
              <a:t>- </a:t>
            </a:r>
            <a:r>
              <a:rPr lang="ru-RU" sz="2200" dirty="0">
                <a:solidFill>
                  <a:srgbClr val="0000FF"/>
                </a:solidFill>
              </a:rPr>
              <a:t>документы и информация;</a:t>
            </a:r>
          </a:p>
          <a:p>
            <a:r>
              <a:rPr lang="ru-RU" sz="2200" dirty="0" smtClean="0">
                <a:solidFill>
                  <a:srgbClr val="0000FF"/>
                </a:solidFill>
              </a:rPr>
              <a:t>- канцтовары</a:t>
            </a:r>
            <a:r>
              <a:rPr lang="ru-RU" sz="2200" dirty="0">
                <a:solidFill>
                  <a:srgbClr val="0000FF"/>
                </a:solidFill>
              </a:rPr>
              <a:t>, материалы </a:t>
            </a:r>
            <a:r>
              <a:rPr lang="ru-RU" sz="2200" dirty="0" smtClean="0">
                <a:solidFill>
                  <a:srgbClr val="0000FF"/>
                </a:solidFill>
              </a:rPr>
              <a:t>и</a:t>
            </a:r>
          </a:p>
          <a:p>
            <a:r>
              <a:rPr lang="ru-RU" sz="2200" dirty="0" smtClean="0">
                <a:solidFill>
                  <a:srgbClr val="0000FF"/>
                </a:solidFill>
              </a:rPr>
              <a:t>прочие </a:t>
            </a:r>
            <a:r>
              <a:rPr lang="ru-RU" sz="2200" dirty="0">
                <a:solidFill>
                  <a:srgbClr val="0000FF"/>
                </a:solidFill>
              </a:rPr>
              <a:t>офисные принадлежности;</a:t>
            </a:r>
          </a:p>
          <a:p>
            <a:r>
              <a:rPr lang="ru-RU" sz="2200" dirty="0" smtClean="0">
                <a:solidFill>
                  <a:srgbClr val="0000FF"/>
                </a:solidFill>
              </a:rPr>
              <a:t>- компьютеры </a:t>
            </a:r>
            <a:r>
              <a:rPr lang="ru-RU" sz="2200" dirty="0">
                <a:solidFill>
                  <a:srgbClr val="0000FF"/>
                </a:solidFill>
              </a:rPr>
              <a:t>и оргтехника</a:t>
            </a:r>
            <a:r>
              <a:rPr lang="ru-RU" sz="2200" dirty="0" smtClean="0">
                <a:solidFill>
                  <a:srgbClr val="0000FF"/>
                </a:solidFill>
              </a:rPr>
              <a:t>.</a:t>
            </a:r>
          </a:p>
          <a:p>
            <a:endParaRPr lang="ru-RU" sz="2200" dirty="0" smtClean="0">
              <a:solidFill>
                <a:srgbClr val="0000FF"/>
              </a:solidFill>
            </a:endParaRPr>
          </a:p>
        </p:txBody>
      </p:sp>
      <p:sp>
        <p:nvSpPr>
          <p:cNvPr id="9" name="Номер слайда 26"/>
          <p:cNvSpPr txBox="1">
            <a:spLocks/>
          </p:cNvSpPr>
          <p:nvPr/>
        </p:nvSpPr>
        <p:spPr bwMode="auto">
          <a:xfrm>
            <a:off x="6926263" y="6434824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110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991123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dirty="0" smtClean="0">
                <a:solidFill>
                  <a:srgbClr val="0000FF"/>
                </a:solidFill>
              </a:rPr>
              <a:t>- </a:t>
            </a:r>
            <a:r>
              <a:rPr lang="ru-RU" sz="2200" dirty="0">
                <a:solidFill>
                  <a:srgbClr val="0000FF"/>
                </a:solidFill>
              </a:rPr>
              <a:t>рабочий стол, тумбочки, лотки, папки в компьютере;</a:t>
            </a:r>
          </a:p>
          <a:p>
            <a:r>
              <a:rPr lang="ru-RU" sz="2200" dirty="0">
                <a:solidFill>
                  <a:srgbClr val="0000FF"/>
                </a:solidFill>
              </a:rPr>
              <a:t>- полки и шкафы;</a:t>
            </a:r>
          </a:p>
          <a:p>
            <a:r>
              <a:rPr lang="ru-RU" sz="2200" dirty="0">
                <a:solidFill>
                  <a:srgbClr val="0000FF"/>
                </a:solidFill>
              </a:rPr>
              <a:t>- подставки и стеллажи;</a:t>
            </a:r>
          </a:p>
          <a:p>
            <a:r>
              <a:rPr lang="ru-RU" sz="2200" dirty="0">
                <a:solidFill>
                  <a:srgbClr val="0000FF"/>
                </a:solidFill>
              </a:rPr>
              <a:t>- полы, подоконники и места за перегородками;</a:t>
            </a:r>
          </a:p>
          <a:p>
            <a:r>
              <a:rPr lang="ru-RU" sz="2200" dirty="0">
                <a:solidFill>
                  <a:srgbClr val="0000FF"/>
                </a:solidFill>
              </a:rPr>
              <a:t>- стенды и доски объявлений.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4556" y="3574177"/>
            <a:ext cx="84139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FF"/>
                </a:solidFill>
              </a:rPr>
              <a:t>Места, требующие особого внимания </a:t>
            </a:r>
            <a:r>
              <a:rPr lang="ru-RU" sz="2200" b="1" dirty="0" smtClean="0">
                <a:solidFill>
                  <a:srgbClr val="0000FF"/>
                </a:solidFill>
              </a:rPr>
              <a:t>при </a:t>
            </a:r>
            <a:r>
              <a:rPr lang="ru-RU" sz="2200" b="1" dirty="0">
                <a:solidFill>
                  <a:srgbClr val="0000FF"/>
                </a:solidFill>
              </a:rPr>
              <a:t>внедрении 1 S: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71800" y="1124744"/>
            <a:ext cx="39299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0000FF"/>
                </a:solidFill>
              </a:rPr>
              <a:t>Что подлежит сортировке: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024336" cy="1899355"/>
          </a:xfrm>
          <a:prstGeom prst="rect">
            <a:avLst/>
          </a:prstGeom>
          <a:noFill/>
          <a:ln w="9525">
            <a:solidFill>
              <a:srgbClr val="2015F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40323" y="192638"/>
            <a:ext cx="3195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 – </a:t>
            </a:r>
            <a:r>
              <a:rPr 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сортировка</a:t>
            </a:r>
            <a:endParaRPr lang="ru-RU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132289"/>
            <a:ext cx="87084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u="sng" dirty="0" smtClean="0">
                <a:solidFill>
                  <a:srgbClr val="0000FF"/>
                </a:solidFill>
              </a:rPr>
              <a:t>Действия</a:t>
            </a:r>
            <a:r>
              <a:rPr lang="ru-RU" sz="2200" u="sng" dirty="0">
                <a:solidFill>
                  <a:srgbClr val="0000FF"/>
                </a:solidFill>
              </a:rPr>
              <a:t>:</a:t>
            </a:r>
            <a:r>
              <a:rPr lang="ru-RU" sz="2200" dirty="0">
                <a:solidFill>
                  <a:srgbClr val="0000FF"/>
                </a:solidFill>
              </a:rPr>
              <a:t>  отсортировать все НУЖНОЕ от НЕНУЖНОГО  (оставить только то, что необходимо и в том количестве, сколько необходимо), </a:t>
            </a:r>
            <a:r>
              <a:rPr lang="ru-RU" sz="2200" dirty="0" smtClean="0">
                <a:solidFill>
                  <a:srgbClr val="0000FF"/>
                </a:solidFill>
              </a:rPr>
              <a:t>руководствуясь </a:t>
            </a:r>
            <a:r>
              <a:rPr lang="ru-RU" sz="2200" dirty="0">
                <a:solidFill>
                  <a:srgbClr val="0000FF"/>
                </a:solidFill>
              </a:rPr>
              <a:t>принципом: «Если сомневаешься, выбрасывай». </a:t>
            </a:r>
          </a:p>
          <a:p>
            <a:pPr algn="just"/>
            <a:r>
              <a:rPr lang="ru-RU" sz="2200" dirty="0">
                <a:solidFill>
                  <a:srgbClr val="0000FF"/>
                </a:solidFill>
              </a:rPr>
              <a:t>Основные действия:</a:t>
            </a:r>
          </a:p>
          <a:p>
            <a:pPr algn="just"/>
            <a:r>
              <a:rPr lang="ru-RU" sz="2200" dirty="0" smtClean="0">
                <a:solidFill>
                  <a:srgbClr val="0000FF"/>
                </a:solidFill>
              </a:rPr>
              <a:t>1.1. Сортировка </a:t>
            </a:r>
            <a:r>
              <a:rPr lang="ru-RU" sz="2200" dirty="0">
                <a:solidFill>
                  <a:srgbClr val="0000FF"/>
                </a:solidFill>
              </a:rPr>
              <a:t>начинается с кампании «красных ярлычков». На документы и предметы, которые не нужны, прикрепить красные ярлычки. </a:t>
            </a:r>
            <a:endParaRPr lang="ru-RU" sz="2200" dirty="0" smtClean="0">
              <a:solidFill>
                <a:srgbClr val="0000FF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97" y="4149080"/>
            <a:ext cx="1874735" cy="22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расный ярлык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3000"/>
                    </a14:imgEffect>
                    <a14:imgEffect>
                      <a14:brightnessContrast bright="-3000" contrast="5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211960" y="4149080"/>
            <a:ext cx="3528392" cy="2282812"/>
          </a:xfrm>
          <a:prstGeom prst="rect">
            <a:avLst/>
          </a:prstGeom>
          <a:noFill/>
          <a:ln/>
        </p:spPr>
      </p:pic>
      <p:sp>
        <p:nvSpPr>
          <p:cNvPr id="10" name="Прямоугольник 9"/>
          <p:cNvSpPr/>
          <p:nvPr/>
        </p:nvSpPr>
        <p:spPr>
          <a:xfrm>
            <a:off x="2411760" y="3717032"/>
            <a:ext cx="3843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Примеры </a:t>
            </a:r>
            <a:r>
              <a:rPr lang="ru-RU" b="1" dirty="0">
                <a:solidFill>
                  <a:srgbClr val="0000FF"/>
                </a:solidFill>
              </a:rPr>
              <a:t>«красных ярлычков».</a:t>
            </a:r>
            <a:endParaRPr lang="ru-RU" dirty="0"/>
          </a:p>
        </p:txBody>
      </p:sp>
      <p:sp>
        <p:nvSpPr>
          <p:cNvPr id="13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111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25971" y="245912"/>
            <a:ext cx="3195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 – сортировка.</a:t>
            </a:r>
          </a:p>
        </p:txBody>
      </p:sp>
    </p:spTree>
    <p:extLst>
      <p:ext uri="{BB962C8B-B14F-4D97-AF65-F5344CB8AC3E}">
        <p14:creationId xmlns:p14="http://schemas.microsoft.com/office/powerpoint/2010/main" val="39687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304176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just"/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Определить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необходимые документы и их </a:t>
            </a:r>
            <a:endParaRPr lang="ru-RU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 algn="just"/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каждом рабочем месте. </a:t>
            </a:r>
            <a:endParaRPr lang="ru-RU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 algn="just"/>
            <a:endParaRPr lang="ru-RU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 algn="just"/>
            <a:endParaRPr lang="ru-RU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/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1.2.1.Определить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канцтовары и в каком количестве должны быть на рабочем месте. </a:t>
            </a:r>
            <a:endParaRPr lang="ru-RU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/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1.2.2.Определить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используемую оргтехнику. </a:t>
            </a:r>
            <a:endParaRPr lang="ru-RU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algn="just"/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1.2.3.Принять решение (работнику)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необходимом количестве документов и предметов, располагающихся на рабочем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столе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документам и предметам общего пользования решение принимает начальник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бюро / отдела).</a:t>
            </a:r>
          </a:p>
          <a:p>
            <a:pPr algn="just"/>
            <a:endParaRPr lang="ru-RU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112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732240" y="1062028"/>
            <a:ext cx="1944216" cy="1358860"/>
            <a:chOff x="6644747" y="3393086"/>
            <a:chExt cx="2192244" cy="179080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747" y="3967062"/>
              <a:ext cx="879581" cy="1216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9381" y="3393086"/>
              <a:ext cx="1207610" cy="1790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3332911" y="227697"/>
            <a:ext cx="3195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 – сортировка.</a:t>
            </a:r>
          </a:p>
        </p:txBody>
      </p:sp>
    </p:spTree>
    <p:extLst>
      <p:ext uri="{BB962C8B-B14F-4D97-AF65-F5344CB8AC3E}">
        <p14:creationId xmlns:p14="http://schemas.microsoft.com/office/powerpoint/2010/main" val="236080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540" y="1124744"/>
            <a:ext cx="8136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ctr"/>
            <a:r>
              <a:rPr lang="ru-RU" sz="2200" dirty="0" smtClean="0">
                <a:solidFill>
                  <a:srgbClr val="0000FF"/>
                </a:solidFill>
              </a:rPr>
              <a:t>Пример </a:t>
            </a:r>
            <a:r>
              <a:rPr lang="ru-RU" sz="2200" dirty="0">
                <a:solidFill>
                  <a:srgbClr val="0000FF"/>
                </a:solidFill>
              </a:rPr>
              <a:t>классификации по приоритетам хранения</a:t>
            </a:r>
            <a:r>
              <a:rPr lang="ru-RU" sz="2200" dirty="0" smtClean="0">
                <a:solidFill>
                  <a:srgbClr val="0000FF"/>
                </a:solidFill>
              </a:rPr>
              <a:t>:</a:t>
            </a:r>
            <a:endParaRPr lang="ru-RU" sz="2200" dirty="0">
              <a:solidFill>
                <a:srgbClr val="0000FF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83568" y="1628800"/>
          <a:ext cx="7812868" cy="3626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31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9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2564">
                <a:tc>
                  <a:txBody>
                    <a:bodyPr/>
                    <a:lstStyle/>
                    <a:p>
                      <a:pPr marL="457200">
                        <a:spcAft>
                          <a:spcPts val="150"/>
                        </a:spcAft>
                      </a:pPr>
                      <a:r>
                        <a:rPr lang="ru-RU" sz="1800" b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ЧАСТОТА ИСПОЛЬЗОВАНИЯ</a:t>
                      </a:r>
                      <a:endParaRPr lang="ru-RU" sz="1800" b="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15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 ХРАНЕНИЯ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7060">
                <a:tc>
                  <a:txBody>
                    <a:bodyPr/>
                    <a:lstStyle/>
                    <a:p>
                      <a:pPr marL="182563" indent="0" algn="l">
                        <a:spcAft>
                          <a:spcPts val="150"/>
                        </a:spcAft>
                      </a:pPr>
                      <a:r>
                        <a:rPr lang="ru-RU" sz="1800" b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Очень редко (раз в год или реже и в дальнейшем использование не планируется)</a:t>
                      </a:r>
                      <a:endParaRPr lang="ru-RU" sz="1800" b="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15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Списание (утилизация, реализация)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2564">
                <a:tc>
                  <a:txBody>
                    <a:bodyPr/>
                    <a:lstStyle/>
                    <a:p>
                      <a:pPr marL="182563" indent="0">
                        <a:spcAft>
                          <a:spcPts val="150"/>
                        </a:spcAft>
                      </a:pPr>
                      <a:r>
                        <a:rPr lang="ru-RU" sz="1800" b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Редко (реже одного раза в месяц)</a:t>
                      </a:r>
                      <a:endParaRPr lang="ru-RU" sz="1800" b="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15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Архив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2564">
                <a:tc>
                  <a:txBody>
                    <a:bodyPr/>
                    <a:lstStyle/>
                    <a:p>
                      <a:pPr marL="182563" indent="0">
                        <a:spcAft>
                          <a:spcPts val="150"/>
                        </a:spcAft>
                      </a:pPr>
                      <a:r>
                        <a:rPr lang="ru-RU" sz="1800" b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 (раз в месяц или чаще)</a:t>
                      </a:r>
                      <a:endParaRPr lang="ru-RU" sz="1800" b="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15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Шкафы и тумбочки бюро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4812">
                <a:tc>
                  <a:txBody>
                    <a:bodyPr/>
                    <a:lstStyle/>
                    <a:p>
                      <a:pPr marL="182563" indent="0">
                        <a:spcAft>
                          <a:spcPts val="150"/>
                        </a:spcAft>
                      </a:pPr>
                      <a:r>
                        <a:rPr lang="ru-RU" sz="1800" b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Очень часто (раз в день или чаще)</a:t>
                      </a:r>
                      <a:endParaRPr lang="ru-RU" sz="1800" b="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15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Рабочее место сотрудника (стол, тумбочка, приставка к столу)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113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5445224"/>
            <a:ext cx="7584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FF"/>
                </a:solidFill>
              </a:rPr>
              <a:t>Примечание: первичные учетные документы, регистры бухгалтерского учета и бухгалтерская отчетность подлежат хранению в течение сроков, устанавливаемых законодательством.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32911" y="227697"/>
            <a:ext cx="3195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 – сортировка.</a:t>
            </a:r>
          </a:p>
        </p:txBody>
      </p:sp>
    </p:spTree>
    <p:extLst>
      <p:ext uri="{BB962C8B-B14F-4D97-AF65-F5344CB8AC3E}">
        <p14:creationId xmlns:p14="http://schemas.microsoft.com/office/powerpoint/2010/main" val="33243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3148513"/>
            <a:ext cx="87084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Действия: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необходимо классифицировать предметы по цели их использования  и упорядочить их хранение, что бы минимизировать время и усилия на поиск (правило «30 секунд»). Под правилом «30 секунд» имеется в виду, что человек, который не работает на данном рабочем месте, должен суметь найти любой документ или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30 секунд.</a:t>
            </a:r>
            <a:endParaRPr lang="ru-RU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114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49" y="894779"/>
            <a:ext cx="273453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836712"/>
            <a:ext cx="57226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устранить любые проявления беспорядка при хранении документов, отчетов, материалов, канцтоваров, бумаги, и т.д. Выработка привычки: «взял-поработал-положил на место».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0777" y="231088"/>
            <a:ext cx="4917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 – соблюдение </a:t>
            </a:r>
            <a:r>
              <a:rPr 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порядка</a:t>
            </a:r>
            <a:endParaRPr lang="ru-RU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0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3097991"/>
            <a:ext cx="88459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Действия: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создать график регулярной уборки каждого рабочего места,  шкафов, тумбочек, орг.техники, в т.ч. совместного использования;</a:t>
            </a:r>
          </a:p>
          <a:p>
            <a:pPr algn="just"/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назначить ответственного за соблюдением графика;</a:t>
            </a:r>
          </a:p>
          <a:p>
            <a:pPr algn="just"/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организовать регулярную уборку рабочих мест согласно графику;</a:t>
            </a:r>
          </a:p>
          <a:p>
            <a:pPr algn="just"/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осуществлять регулярный контроль за выполнением графика и работ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98" y="887466"/>
            <a:ext cx="3021148" cy="275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24744"/>
            <a:ext cx="53285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устранить и исключить причину загрязнения (регулярная проверка рабочего места для поддержания порядка).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0662" y="239397"/>
            <a:ext cx="4987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 – содержание в чистоте</a:t>
            </a:r>
          </a:p>
        </p:txBody>
      </p:sp>
    </p:spTree>
    <p:extLst>
      <p:ext uri="{BB962C8B-B14F-4D97-AF65-F5344CB8AC3E}">
        <p14:creationId xmlns:p14="http://schemas.microsoft.com/office/powerpoint/2010/main" val="171150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5540"/>
            <a:ext cx="8268996" cy="45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83857" y="5956685"/>
            <a:ext cx="37342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Пример графика уборки.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6992" y="1058037"/>
            <a:ext cx="8445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Дежурный ежедневно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контролирует соблюдение графика уборки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80662" y="239397"/>
            <a:ext cx="4987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 – содержание в чистоте</a:t>
            </a:r>
          </a:p>
        </p:txBody>
      </p:sp>
    </p:spTree>
    <p:extLst>
      <p:ext uri="{BB962C8B-B14F-4D97-AF65-F5344CB8AC3E}">
        <p14:creationId xmlns:p14="http://schemas.microsoft.com/office/powerpoint/2010/main" val="421150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5544" y="692696"/>
            <a:ext cx="87084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поддержание организации рабочего места, порядка и чистоты на систематической основе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Действия: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разработать стандарты  рабочего места и проверять их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выполнение. Стандарты 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направлены на поддержание и улучшение существующих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процессов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являются основой для обучения и контроля.</a:t>
            </a:r>
          </a:p>
          <a:p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стандартам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простые, краткие, ясные, наглядные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117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25" y="3987400"/>
            <a:ext cx="5832648" cy="223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9858" y="90283"/>
            <a:ext cx="3982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4S – стандартизация </a:t>
            </a:r>
          </a:p>
        </p:txBody>
      </p:sp>
    </p:spTree>
    <p:extLst>
      <p:ext uri="{BB962C8B-B14F-4D97-AF65-F5344CB8AC3E}">
        <p14:creationId xmlns:p14="http://schemas.microsoft.com/office/powerpoint/2010/main" val="332416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31640" y="1124744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визуализации стандартов: </a:t>
            </a:r>
            <a:endParaRPr lang="ru-RU" sz="1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75022" y="1556792"/>
            <a:ext cx="2876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зала 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совещания при выходе</a:t>
            </a:r>
            <a:endParaRPr lang="ru-RU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499992" y="1556792"/>
            <a:ext cx="2555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Уборка посуды после использования</a:t>
            </a:r>
            <a:endParaRPr lang="ru-RU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118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29037"/>
            <a:ext cx="3236834" cy="3962068"/>
          </a:xfrm>
          <a:prstGeom prst="rect">
            <a:avLst/>
          </a:prstGeom>
          <a:noFill/>
          <a:ln w="9525">
            <a:solidFill>
              <a:srgbClr val="2015F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168102" y="2129037"/>
            <a:ext cx="3854093" cy="4252291"/>
            <a:chOff x="4503518" y="1916833"/>
            <a:chExt cx="3596874" cy="3987865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518" y="1916833"/>
              <a:ext cx="3020810" cy="3715689"/>
            </a:xfrm>
            <a:prstGeom prst="rect">
              <a:avLst/>
            </a:prstGeom>
            <a:noFill/>
            <a:ln w="9525">
              <a:solidFill>
                <a:srgbClr val="2015F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797153"/>
              <a:ext cx="1800200" cy="1107545"/>
            </a:xfrm>
            <a:prstGeom prst="rect">
              <a:avLst/>
            </a:prstGeom>
            <a:noFill/>
            <a:ln w="9525">
              <a:solidFill>
                <a:srgbClr val="2015F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Прямоугольник 19"/>
          <p:cNvSpPr/>
          <p:nvPr/>
        </p:nvSpPr>
        <p:spPr>
          <a:xfrm>
            <a:off x="3062959" y="191542"/>
            <a:ext cx="3982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4S – стандартизация </a:t>
            </a:r>
          </a:p>
        </p:txBody>
      </p:sp>
    </p:spTree>
    <p:extLst>
      <p:ext uri="{BB962C8B-B14F-4D97-AF65-F5344CB8AC3E}">
        <p14:creationId xmlns:p14="http://schemas.microsoft.com/office/powerpoint/2010/main" val="40390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3249418"/>
            <a:ext cx="87084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Действия:</a:t>
            </a:r>
          </a:p>
          <a:p>
            <a:pPr algn="just"/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воспитание привычки точного выполнения установленных правил, процедур и стандартов; </a:t>
            </a:r>
          </a:p>
          <a:p>
            <a:pPr algn="just"/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постоянное отслеживание ситуации на рабочих местах;</a:t>
            </a:r>
          </a:p>
          <a:p>
            <a:pPr algn="just"/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организация аудитов, с целью оценки 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соответствия состояния рабочих мест требованиям культуры производства.</a:t>
            </a:r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подача </a:t>
            </a:r>
            <a:r>
              <a:rPr lang="ru-RU" sz="2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Кайдзен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-предложений, направленных  на улучшение деятельности  непосредственно на рабочих местах.</a:t>
            </a:r>
          </a:p>
        </p:txBody>
      </p:sp>
      <p:sp>
        <p:nvSpPr>
          <p:cNvPr id="9" name="Номер слайда 26"/>
          <p:cNvSpPr txBox="1">
            <a:spLocks/>
          </p:cNvSpPr>
          <p:nvPr/>
        </p:nvSpPr>
        <p:spPr bwMode="auto">
          <a:xfrm>
            <a:off x="6926263" y="638175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119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86056"/>
            <a:ext cx="2249488" cy="271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233194"/>
            <a:ext cx="54945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непрерывное совершенствование и повышение эффективности методов по поддержанию  уже достигнутых результатов.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119828"/>
            <a:ext cx="7716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5S – самоконтроль (совершенствование)</a:t>
            </a:r>
          </a:p>
        </p:txBody>
      </p:sp>
    </p:spTree>
    <p:extLst>
      <p:ext uri="{BB962C8B-B14F-4D97-AF65-F5344CB8AC3E}">
        <p14:creationId xmlns:p14="http://schemas.microsoft.com/office/powerpoint/2010/main" val="5942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146571"/>
            <a:ext cx="783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Безопасность</a:t>
            </a:r>
            <a:endParaRPr lang="ru-RU" sz="28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292" y="4772025"/>
            <a:ext cx="10001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542" y="1480003"/>
            <a:ext cx="6667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7092" y="2330803"/>
            <a:ext cx="10306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53083" y="1004567"/>
            <a:ext cx="78395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Бесконтактное открытие дверей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Бесконтактная гигиеническая обработка рук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Комплекс чистых помещений в операционном блоке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Одноразовые расходные материалы и инструменты для операционных и реанимационных отделений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Организация стерилизации в соответствии с современными требованиями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Обеспечение безопасного хранения лекарственных препаратов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Обеспечение необходимых мер при обращении с препаратами высокого риска</a:t>
            </a:r>
            <a:endParaRPr lang="ru-RU" sz="2000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1454" y="4635853"/>
            <a:ext cx="78395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Залог успеха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Обучение и вовлечение персонала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Мониторинг исполнения всех стандартов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Постоянное стремление к совершенству</a:t>
            </a:r>
          </a:p>
          <a:p>
            <a:pPr lvl="0" algn="ctr"/>
            <a:endParaRPr lang="ru-RU" sz="2000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3303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5544" y="1253659"/>
            <a:ext cx="8708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по аудиту (оценке</a:t>
            </a:r>
            <a:r>
              <a:rPr lang="ru-RU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ru-RU" sz="11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состояния рабочих мест по 5S проводится еженедельно начальником бюро (отдела). Результаты оценки по каждому рабочему месту визуализируются  в виде графика или радара диаграммы «Радар» по накопительной системе.</a:t>
            </a:r>
          </a:p>
        </p:txBody>
      </p:sp>
      <p:sp>
        <p:nvSpPr>
          <p:cNvPr id="9" name="Номер слайда 26"/>
          <p:cNvSpPr txBox="1">
            <a:spLocks/>
          </p:cNvSpPr>
          <p:nvPr/>
        </p:nvSpPr>
        <p:spPr bwMode="auto">
          <a:xfrm>
            <a:off x="6768972" y="6304235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120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20481" name="Рисунок 3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693029"/>
            <a:ext cx="3312368" cy="276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924220" y="4365104"/>
            <a:ext cx="1080120" cy="792088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68772" y="3275692"/>
            <a:ext cx="253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Диаграмма 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«Радар»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3275692"/>
            <a:ext cx="3409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Чек-лист для самопроверки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780" y="3676692"/>
            <a:ext cx="2371663" cy="267777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78994" y="4095750"/>
            <a:ext cx="142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2015F7"/>
                </a:solidFill>
              </a:rPr>
              <a:t>Максим. значение</a:t>
            </a:r>
            <a:endParaRPr lang="ru-RU" sz="1200" b="1" dirty="0">
              <a:solidFill>
                <a:srgbClr val="2015F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8994" y="4621292"/>
            <a:ext cx="142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2015F7"/>
                </a:solidFill>
              </a:rPr>
              <a:t>Целевое значение</a:t>
            </a:r>
            <a:endParaRPr lang="ru-RU" sz="1200" b="1" dirty="0">
              <a:solidFill>
                <a:srgbClr val="2015F7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19" y="4160252"/>
            <a:ext cx="2190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156" y="4670288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489052" y="3573016"/>
            <a:ext cx="1711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Условные обозначения:</a:t>
            </a:r>
            <a:endParaRPr lang="ru-RU" sz="1400" b="1" dirty="0">
              <a:solidFill>
                <a:srgbClr val="201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19" y="5229200"/>
            <a:ext cx="223837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795537" y="5093617"/>
            <a:ext cx="142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2015F7"/>
                </a:solidFill>
              </a:rPr>
              <a:t>Критическое значение</a:t>
            </a:r>
            <a:endParaRPr lang="ru-RU" sz="1200" b="1" dirty="0">
              <a:solidFill>
                <a:srgbClr val="2015F7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3435" y="119828"/>
            <a:ext cx="8175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5S – самоконтроль (совершенствование)</a:t>
            </a:r>
          </a:p>
        </p:txBody>
      </p:sp>
    </p:spTree>
    <p:extLst>
      <p:ext uri="{BB962C8B-B14F-4D97-AF65-F5344CB8AC3E}">
        <p14:creationId xmlns:p14="http://schemas.microsoft.com/office/powerpoint/2010/main" val="16655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48710" y="122000"/>
            <a:ext cx="7292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системы 5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ru-RU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позволяет:</a:t>
            </a:r>
            <a:endParaRPr lang="ru-RU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Ромб 5"/>
          <p:cNvSpPr/>
          <p:nvPr/>
        </p:nvSpPr>
        <p:spPr>
          <a:xfrm>
            <a:off x="2915816" y="1340768"/>
            <a:ext cx="3096344" cy="1584176"/>
          </a:xfrm>
          <a:prstGeom prst="diamond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системы 5</a:t>
            </a:r>
            <a:r>
              <a:rPr lang="en-US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ru-RU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позволяет:</a:t>
            </a:r>
            <a:endParaRPr lang="ru-RU" dirty="0">
              <a:solidFill>
                <a:srgbClr val="201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26"/>
          <p:cNvSpPr txBox="1">
            <a:spLocks/>
          </p:cNvSpPr>
          <p:nvPr/>
        </p:nvSpPr>
        <p:spPr bwMode="auto">
          <a:xfrm>
            <a:off x="6888163" y="6461720"/>
            <a:ext cx="20272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8560A9-47F0-4FE0-B77D-27366421A998}" type="slidenum">
              <a:rPr lang="ru-RU" altLang="ru-RU" sz="1600" b="1">
                <a:solidFill>
                  <a:srgbClr val="0000FF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121</a:t>
            </a:fld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8" name="Рисунок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70314"/>
            <a:ext cx="2048253" cy="106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23528" y="2528223"/>
            <a:ext cx="1944216" cy="6613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персонал в процесс улучшения</a:t>
            </a:r>
            <a:endParaRPr lang="ru-RU" sz="1400" dirty="0">
              <a:solidFill>
                <a:srgbClr val="201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77504" y="3395098"/>
            <a:ext cx="1944216" cy="6613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Повысить безопасность рабочего места</a:t>
            </a:r>
            <a:endParaRPr lang="ru-RU" sz="1400" dirty="0">
              <a:solidFill>
                <a:srgbClr val="201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23040" y="3395098"/>
            <a:ext cx="1944216" cy="6613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Улучшить условия труда</a:t>
            </a:r>
            <a:endParaRPr lang="ru-RU" sz="1400" dirty="0">
              <a:solidFill>
                <a:srgbClr val="201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48264" y="2492896"/>
            <a:ext cx="1944216" cy="6613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Повысить качество выполняемых работ </a:t>
            </a:r>
            <a:endParaRPr lang="ru-RU" sz="1400" dirty="0">
              <a:solidFill>
                <a:srgbClr val="201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03648" y="5733256"/>
            <a:ext cx="6408712" cy="6613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Повысить эффективность </a:t>
            </a:r>
            <a:r>
              <a:rPr lang="ru-RU" sz="2000" b="1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процессов предприятия за счёт оптимизации потерь.</a:t>
            </a:r>
            <a:endParaRPr lang="ru-RU" sz="2000" b="1" dirty="0">
              <a:solidFill>
                <a:srgbClr val="201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426184" y="4259194"/>
            <a:ext cx="1944216" cy="6613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Улучшить корпоративную культуру</a:t>
            </a:r>
            <a:endParaRPr lang="ru-RU" sz="1400" dirty="0">
              <a:solidFill>
                <a:srgbClr val="201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16016" y="4259194"/>
            <a:ext cx="1944216" cy="6613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01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Повысить производительность труда</a:t>
            </a:r>
            <a:endParaRPr lang="ru-RU" sz="1400" dirty="0">
              <a:solidFill>
                <a:srgbClr val="201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395536" y="5157192"/>
            <a:ext cx="8496944" cy="360039"/>
          </a:xfrm>
          <a:prstGeom prst="triangl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01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387077" y="2348880"/>
            <a:ext cx="816771" cy="474697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203848" y="2702099"/>
            <a:ext cx="542650" cy="654893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3851920" y="2938035"/>
            <a:ext cx="343332" cy="1283053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716016" y="2924944"/>
            <a:ext cx="360040" cy="1296144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148064" y="2702099"/>
            <a:ext cx="630960" cy="654893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5923040" y="2348880"/>
            <a:ext cx="824989" cy="353219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0" y="1005691"/>
            <a:ext cx="8856663" cy="54476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</a:rPr>
              <a:t>5S</a:t>
            </a:r>
            <a:endParaRPr lang="en-US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</a:rPr>
              <a:t>TPM</a:t>
            </a: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</a:rPr>
              <a:t>SMED</a:t>
            </a:r>
            <a:endParaRPr lang="ru-RU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Кайзен</a:t>
            </a:r>
            <a:endParaRPr lang="en-US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Стандартизация</a:t>
            </a: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Визуализация </a:t>
            </a: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 err="1">
                <a:solidFill>
                  <a:srgbClr val="0000FF"/>
                </a:solidFill>
                <a:latin typeface="Arial" pitchFamily="34" charset="0"/>
              </a:rPr>
              <a:t>Канбан</a:t>
            </a:r>
            <a:endParaRPr lang="ru-RU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Система </a:t>
            </a:r>
            <a:r>
              <a:rPr lang="ru-RU" sz="2000" b="1" dirty="0" err="1">
                <a:solidFill>
                  <a:srgbClr val="0000FF"/>
                </a:solidFill>
                <a:latin typeface="Arial" pitchFamily="34" charset="0"/>
              </a:rPr>
              <a:t>Андон</a:t>
            </a:r>
            <a:endParaRPr lang="ru-RU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 err="1">
                <a:solidFill>
                  <a:srgbClr val="0000FF"/>
                </a:solidFill>
                <a:latin typeface="Arial" pitchFamily="34" charset="0"/>
              </a:rPr>
              <a:t>Пока-йока</a:t>
            </a:r>
            <a:endParaRPr lang="ru-RU" sz="2000" b="1" dirty="0">
              <a:solidFill>
                <a:srgbClr val="0000FF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Встроенное качество</a:t>
            </a:r>
          </a:p>
          <a:p>
            <a:pPr marL="914400" lvl="1" indent="-457200"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</a:rPr>
              <a:t>и т.д.</a:t>
            </a:r>
          </a:p>
          <a:p>
            <a:pPr marL="457200" indent="-457200">
              <a:buFontTx/>
              <a:buAutoNum type="arabicPeriod"/>
              <a:defRPr/>
            </a:pPr>
            <a:endParaRPr lang="ru-RU" b="1" i="1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6238" y="3357563"/>
            <a:ext cx="1800225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43213" y="5805488"/>
            <a:ext cx="36004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43438" y="2708275"/>
            <a:ext cx="1584325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08175" y="1484313"/>
            <a:ext cx="3167063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940425" y="1341438"/>
            <a:ext cx="26003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Рисунок 120" descr="wheels_AndonBoard2002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443663" y="3429000"/>
            <a:ext cx="2011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0"/>
          <p:cNvGrpSpPr>
            <a:grpSpLocks/>
          </p:cNvGrpSpPr>
          <p:nvPr/>
        </p:nvGrpSpPr>
        <p:grpSpPr bwMode="auto">
          <a:xfrm>
            <a:off x="4284663" y="4221163"/>
            <a:ext cx="1800225" cy="1217612"/>
            <a:chOff x="4283968" y="4221088"/>
            <a:chExt cx="1800200" cy="1217454"/>
          </a:xfrm>
        </p:grpSpPr>
        <p:pic>
          <p:nvPicPr>
            <p:cNvPr id="31759" name="Рисунок 127" descr="кан.png"/>
            <p:cNvPicPr>
              <a:picLocks noChangeAspect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4283968" y="4396170"/>
              <a:ext cx="1800200" cy="1042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0" name="TextBox 128"/>
            <p:cNvSpPr txBox="1">
              <a:spLocks noChangeArrowheads="1"/>
            </p:cNvSpPr>
            <p:nvPr/>
          </p:nvSpPr>
          <p:spPr bwMode="auto">
            <a:xfrm>
              <a:off x="4572000" y="4221088"/>
              <a:ext cx="1300495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900"/>
                <a:t>Карточка - Канбан</a:t>
              </a:r>
            </a:p>
          </p:txBody>
        </p:sp>
      </p:grpSp>
      <p:sp>
        <p:nvSpPr>
          <p:cNvPr id="31755" name="TextBox 131"/>
          <p:cNvSpPr txBox="1">
            <a:spLocks noChangeArrowheads="1"/>
          </p:cNvSpPr>
          <p:nvPr/>
        </p:nvSpPr>
        <p:spPr bwMode="auto">
          <a:xfrm>
            <a:off x="7164388" y="3429000"/>
            <a:ext cx="1439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ru-RU" sz="1400" b="1">
                <a:solidFill>
                  <a:schemeClr val="bg1"/>
                </a:solidFill>
              </a:rPr>
              <a:t>Доска Андон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8353425" y="6226175"/>
            <a:ext cx="4762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bg1"/>
                </a:solidFill>
                <a:latin typeface="+mn-lt"/>
              </a:rPr>
              <a:t>30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496" y="188640"/>
            <a:ext cx="8136904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устранения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122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1886" y="3357563"/>
            <a:ext cx="2524352" cy="48872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75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123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176058"/>
            <a:ext cx="783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Примеры визуализации</a:t>
            </a:r>
            <a:endParaRPr lang="ru-RU" sz="28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01" y="1545318"/>
            <a:ext cx="8912399" cy="382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5953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124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2570" y="147030"/>
            <a:ext cx="8267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Примеры 5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помещениях мед. учреждений</a:t>
            </a:r>
            <a:endParaRPr lang="ru-RU" sz="28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6" y="1074057"/>
            <a:ext cx="8752888" cy="496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5868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125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097280"/>
            <a:ext cx="84963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7. Провести картирование текущего состояния проблемных процессов.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8. Провести анализ текущего состояния используя инструменты бережливого производства (диаграмма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Исикавы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+1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почему)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9. Составить карту потока будущего состояния.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10. Составить карту потока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11. Составить план работ по достижению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12. Организовать работу по составлению недельных планов с ежедневной детализацией.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13. Организовать системную работу по мониторингу выполнения намеченных планов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14. Алгоритм доклада по реализации проекта Бережливая поликлиника.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314" y="3135079"/>
            <a:ext cx="8724900" cy="3773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6712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126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821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Общая вид тактического плана работ (ТПР)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44" y="1052736"/>
            <a:ext cx="7344816" cy="510056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916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127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097280"/>
            <a:ext cx="84963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7. Провести картирование текущего состояния проблемных процессов.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8. Провести анализ текущего состояния используя инструменты бережливого производства (диаграмма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Исикавы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+1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почему)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9. Составить карту потока будущего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10. Составить карту потока целевого состояния.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11. Составить план работ по достижению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12. Организовать работу по составлению недельных планов с ежедневной детализацией.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13. Организовать системную работу по мониторингу выполнения намеченных планов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14. Алгоритм доклада по реализации проекта Бережливая поликлиника.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314" y="3497929"/>
            <a:ext cx="8724900" cy="68218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61813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640" y="1582341"/>
            <a:ext cx="82007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 составлении плана рекомендуется задавать ключевые вопросы:</a:t>
            </a:r>
          </a:p>
          <a:p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какое обучение должно начаться?</a:t>
            </a:r>
          </a:p>
          <a:p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какие процедуры должны быть изменены?</a:t>
            </a:r>
          </a:p>
          <a:p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какие операции можно делать параллельно?</a:t>
            </a:r>
          </a:p>
          <a:p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какие операции могут быть объединены?</a:t>
            </a:r>
          </a:p>
          <a:p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какие согласования исключить?</a:t>
            </a:r>
          </a:p>
          <a:p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какие движения и перемещения сократить?</a:t>
            </a:r>
          </a:p>
          <a:p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какие организационные мероприятия провести?</a:t>
            </a:r>
          </a:p>
          <a:p>
            <a:r>
              <a:rPr lang="ru-RU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какова цель по срокам?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5209" y="-68091"/>
            <a:ext cx="7271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Составление плана </a:t>
            </a:r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работ по достижению целевого 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состояния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794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129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097280"/>
            <a:ext cx="84963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7. Провести картирование текущего состояния проблемных процессов.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8. Провести анализ текущего состояния используя инструменты бережливого производства (диаграмма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Исикавы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+1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почему)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9. Составить карту потока будущего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10. Составить карту потока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11. Составить план работ по достижению целевого состояния.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12. Организовать работу по составлению недельных планов с ежедневной детализацией.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13. Организовать системную работу по мониторингу выполнения намеченных планов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14. Алгоритм доклада по реализации проекта Бережливая поликлиника.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314" y="4194601"/>
            <a:ext cx="8724900" cy="68218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258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1"/>
          <a:stretch/>
        </p:blipFill>
        <p:spPr bwMode="auto">
          <a:xfrm>
            <a:off x="4471168" y="2815771"/>
            <a:ext cx="4471168" cy="352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1406" y="147035"/>
            <a:ext cx="783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Анализ причин успеха</a:t>
            </a:r>
            <a:endParaRPr lang="ru-RU" sz="28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0149" y="1339096"/>
            <a:ext cx="78395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Командная работа</a:t>
            </a:r>
          </a:p>
          <a:p>
            <a:pPr marL="514350" lvl="0" indent="-514350">
              <a:buAutoNum type="arabicPeriod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Использование высоких технологий и инноваций</a:t>
            </a:r>
          </a:p>
          <a:p>
            <a:pPr marL="514350" lvl="0" indent="-514350">
              <a:buAutoNum type="arabicPeriod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Оптимальное взаимодействие служб</a:t>
            </a:r>
          </a:p>
          <a:p>
            <a:pPr marL="514350" lvl="0" indent="-514350">
              <a:buAutoNum type="arabicPeriod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Система менеджмента качества</a:t>
            </a:r>
            <a:endParaRPr lang="ru-RU" sz="24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1194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130</a:t>
            </a:fld>
            <a:endParaRPr lang="ru-RU"/>
          </a:p>
        </p:txBody>
      </p:sp>
      <p:sp>
        <p:nvSpPr>
          <p:cNvPr id="5" name="TextBox 40"/>
          <p:cNvSpPr txBox="1">
            <a:spLocks noChangeArrowheads="1"/>
          </p:cNvSpPr>
          <p:nvPr/>
        </p:nvSpPr>
        <p:spPr bwMode="auto">
          <a:xfrm>
            <a:off x="2368550" y="252413"/>
            <a:ext cx="47405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Форма недельного плана</a:t>
            </a:r>
            <a:endParaRPr lang="ru-RU" altLang="ru-RU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41" y="1001026"/>
            <a:ext cx="3296753" cy="5186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131</a:t>
            </a:fld>
            <a:endParaRPr lang="ru-RU"/>
          </a:p>
        </p:txBody>
      </p:sp>
      <p:sp>
        <p:nvSpPr>
          <p:cNvPr id="5" name="TextBox 40"/>
          <p:cNvSpPr txBox="1">
            <a:spLocks noChangeArrowheads="1"/>
          </p:cNvSpPr>
          <p:nvPr/>
        </p:nvSpPr>
        <p:spPr bwMode="auto">
          <a:xfrm>
            <a:off x="2368550" y="252413"/>
            <a:ext cx="47405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Форма недельного плана</a:t>
            </a:r>
            <a:endParaRPr lang="ru-RU" altLang="ru-RU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47774"/>
            <a:ext cx="8693455" cy="46622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365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132</a:t>
            </a:fld>
            <a:endParaRPr lang="ru-RU"/>
          </a:p>
        </p:txBody>
      </p:sp>
      <p:sp>
        <p:nvSpPr>
          <p:cNvPr id="5" name="TextBox 40"/>
          <p:cNvSpPr txBox="1">
            <a:spLocks noChangeArrowheads="1"/>
          </p:cNvSpPr>
          <p:nvPr/>
        </p:nvSpPr>
        <p:spPr bwMode="auto">
          <a:xfrm>
            <a:off x="2368550" y="252413"/>
            <a:ext cx="47405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Форма недельного плана</a:t>
            </a:r>
            <a:endParaRPr lang="ru-RU" altLang="ru-RU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4" y="1174281"/>
            <a:ext cx="8162223" cy="5120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947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133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Примерный п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лан-перечень 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первоочередных заданий для рабочей группы проекта «Бережливая поликлиника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»</a:t>
            </a:r>
            <a:endParaRPr lang="ru-RU" sz="20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02256"/>
              </p:ext>
            </p:extLst>
          </p:nvPr>
        </p:nvGraphicFramePr>
        <p:xfrm>
          <a:off x="232006" y="1044690"/>
          <a:ext cx="8737823" cy="5177951"/>
        </p:xfrm>
        <a:graphic>
          <a:graphicData uri="http://schemas.openxmlformats.org/drawingml/2006/table">
            <a:tbl>
              <a:tblPr firstRow="1" firstCol="1" bandRow="1"/>
              <a:tblGrid>
                <a:gridCol w="8315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10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210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10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431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8957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№, п/п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Задача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Срок начала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Срок окончания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Статус выполнения, примечания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9864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Составление плана ТПР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05.05.2017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19.05.2017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06.05.2017 направлен на согласование эксперту «</a:t>
                      </a:r>
                      <a:r>
                        <a:rPr lang="ru-RU" sz="1400" dirty="0" err="1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Росатом</a:t>
                      </a: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», в Проектный офис МЗ РК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95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Фотофиксация текущего состояния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11.05.2017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15.05.2017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410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Определение перечня сотрудников для работы в проекте 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11.05.2017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15.05.2017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9637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Определение количества студентов для участия в проекте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10.05.2017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11.05.2017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11.05.2017 направлена заявка на имя директора медицинского института</a:t>
                      </a:r>
                    </a:p>
                  </a:txBody>
                  <a:tcPr marL="35778" marR="357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8514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134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549496"/>
              </p:ext>
            </p:extLst>
          </p:nvPr>
        </p:nvGraphicFramePr>
        <p:xfrm>
          <a:off x="130770" y="1137617"/>
          <a:ext cx="8810034" cy="4751939"/>
        </p:xfrm>
        <a:graphic>
          <a:graphicData uri="http://schemas.openxmlformats.org/drawingml/2006/table">
            <a:tbl>
              <a:tblPr firstRow="1" firstCol="1" bandRow="1"/>
              <a:tblGrid>
                <a:gridCol w="680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68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980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591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9034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№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Задача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Срок начала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Срок окончания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Статус выполнения, примечания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0872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Информирование о проекте персонала поликлиники 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10.05.2017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19.05.2017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10.05.2017 состоялось первое совещание с сотрудниками поликлиники, разъяснены принципы Бережливого производства 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195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Информирование о проекте населения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15.05.2017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19.05.2017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068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Определение места работы рабочей группы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05.05.2017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05.05.2017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Местом работы рабочей группы ГБУЗ ГП №4 определен конференц-зал ГБУЗ ГП №4 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356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Выпустить приказы по работе в проекте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05.05.2017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05.05.2017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исполнено</a:t>
                      </a:r>
                    </a:p>
                  </a:txBody>
                  <a:tcPr marL="35001" marR="350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8176" y="59946"/>
            <a:ext cx="7839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Примерный п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лан-перечень 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первоочередных заданий для рабочей группы проекта «Бережливая поликлиника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»</a:t>
            </a:r>
            <a:endParaRPr lang="ru-RU" sz="20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070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135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551342"/>
              </p:ext>
            </p:extLst>
          </p:nvPr>
        </p:nvGraphicFramePr>
        <p:xfrm>
          <a:off x="203199" y="1118984"/>
          <a:ext cx="8766629" cy="5207349"/>
        </p:xfrm>
        <a:graphic>
          <a:graphicData uri="http://schemas.openxmlformats.org/drawingml/2006/table">
            <a:tbl>
              <a:tblPr firstRow="1" firstCol="1" bandRow="1"/>
              <a:tblGrid>
                <a:gridCol w="8831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15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14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66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338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6574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№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Задача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Срок начала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Срок окончания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Статус выполнения, примечания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861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Организовать систему понедельной отчетности 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10.05.2017 разработана форма еженедельного плана, отчета</a:t>
                      </a: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716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Изучить опыт по визуализации 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574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Разработать памятки по принципам 5С, ТРМ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145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Внедрить памятки по принципам 5С, ТРМ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02.06.2017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861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Организовать листы проблем и предложений для пациентов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4861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Организовать листы проблем и предложений для сотрудников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19.05.2017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33542" marR="33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8176" y="59946"/>
            <a:ext cx="7839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Примерный п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лан-перечень 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первоочередных заданий для рабочей группы проекта «Бережливая поликлиника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»</a:t>
            </a:r>
            <a:endParaRPr lang="ru-RU" sz="20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1281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136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Примерный п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лан-перечень 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первоочередных заданий для рабочей группы проекта «Бережливая поликлиника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»</a:t>
            </a:r>
            <a:endParaRPr lang="ru-RU" sz="20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125155"/>
              </p:ext>
            </p:extLst>
          </p:nvPr>
        </p:nvGraphicFramePr>
        <p:xfrm>
          <a:off x="203202" y="1081556"/>
          <a:ext cx="8505368" cy="5398008"/>
        </p:xfrm>
        <a:graphic>
          <a:graphicData uri="http://schemas.openxmlformats.org/drawingml/2006/table">
            <a:tbl>
              <a:tblPr firstRow="1" firstCol="1" bandRow="1"/>
              <a:tblGrid>
                <a:gridCol w="8568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97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62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62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62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9630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№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Задача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Срок начала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Срок окончания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Статус выполнения, примечания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Обучение персонала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42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Провести ремонт входной группы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28.07.2017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Взаимодействие с ТФОМС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Взаимодействие со СМО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42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Провести опрос населения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05.05.2017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исполнено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42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Закупка мебели, оборудования 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11.08.2017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42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Визуализация поликлиники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15.08.2017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42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Маршрутизация в поликлинике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15.08.2017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21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Приступить к 5С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15.08.2017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210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Мониторинг работ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18.05.2017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31.08.2017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41283" marR="41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79185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137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097280"/>
            <a:ext cx="84963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7. Провести картирование текущего состояния проблемных процессов.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8. Провести анализ текущего состояния используя инструменты бережливого производства (диаграмма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Исикавы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+1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почему)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9. Составить карту потока будущего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10. Составить карту потока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11. Составить план работ по достижению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12. Организовать работу по составлению недельных планов с ежедневной детализацией.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13. Организовать системную работу по мониторингу выполнения намеченных планов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14. Алгоритм доклада по реализации проекта Бережливая поликлиника.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314" y="4847731"/>
            <a:ext cx="8724900" cy="68218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74054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5450" y="-25642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Визуализация. Стандартизация.</a:t>
            </a:r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3" name="Рисунок 293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8"/>
          <a:stretch/>
        </p:blipFill>
        <p:spPr bwMode="auto">
          <a:xfrm>
            <a:off x="397232" y="1212786"/>
            <a:ext cx="8140376" cy="411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8357" y="5365702"/>
            <a:ext cx="84868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оформлении стандарта необходимо учесть все особенности процесса, которые могут повлиять на качество выполняемой работы. Они должны быть прописаны в стандарте более детально</a:t>
            </a:r>
          </a:p>
        </p:txBody>
      </p:sp>
    </p:spTree>
    <p:extLst>
      <p:ext uri="{BB962C8B-B14F-4D97-AF65-F5344CB8AC3E}">
        <p14:creationId xmlns:p14="http://schemas.microsoft.com/office/powerpoint/2010/main" val="26716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71" y="1055592"/>
            <a:ext cx="2531658" cy="3652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4467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Методические рекомендации</a:t>
            </a:r>
            <a:endParaRPr lang="ru-RU" sz="2800" b="1" dirty="0">
              <a:solidFill>
                <a:srgbClr val="0000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01" y="1055592"/>
            <a:ext cx="2531658" cy="3652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82" y="2739250"/>
            <a:ext cx="2531658" cy="3652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92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35496" y="188688"/>
            <a:ext cx="8136904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Цикл 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PDCA</a:t>
            </a:r>
            <a:endParaRPr lang="ru-RU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7504" y="1124744"/>
            <a:ext cx="8965223" cy="5112568"/>
          </a:xfrm>
          <a:prstGeom prst="rect">
            <a:avLst/>
          </a:prstGeom>
          <a:noFill/>
        </p:spPr>
        <p:txBody>
          <a:bodyPr anchorCtr="1">
            <a:noAutofit/>
          </a:bodyPr>
          <a:lstStyle/>
          <a:p>
            <a:pPr indent="266700">
              <a:lnSpc>
                <a:spcPct val="114000"/>
              </a:lnSpc>
              <a:spcBef>
                <a:spcPts val="300"/>
              </a:spcBef>
            </a:pPr>
            <a:r>
              <a:rPr lang="ru-RU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Цикл </a:t>
            </a:r>
            <a:r>
              <a:rPr lang="en-US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PDCA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– сокращение с английского «</a:t>
            </a:r>
            <a:r>
              <a:rPr lang="ru-RU" sz="2200" dirty="0" err="1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Plan-Do-Check-Act</a:t>
            </a:r>
            <a:r>
              <a:rPr lang="ru-RU" sz="220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», цикл «Планируй–Делай–Контролируй–Улучшай», также известный как «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цикл </a:t>
            </a:r>
            <a:r>
              <a:rPr lang="ru-RU" sz="2200" b="1" dirty="0" err="1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Деминга</a:t>
            </a:r>
            <a:r>
              <a:rPr lang="ru-RU" sz="220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».</a:t>
            </a:r>
          </a:p>
          <a:p>
            <a:pPr indent="266700">
              <a:lnSpc>
                <a:spcPct val="114000"/>
              </a:lnSpc>
              <a:spcBef>
                <a:spcPts val="300"/>
              </a:spcBef>
            </a:pPr>
            <a:r>
              <a:rPr lang="ru-RU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Цикл </a:t>
            </a:r>
            <a:r>
              <a:rPr lang="en-US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PDCA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– это последовательность действий, направленных на совершенствование. Он начинается с изучения текущей ситуации, во время которого собираются данные, которые используются для разработки плана совершенствования. Когда такой план подготовлен, его реализуют. Затем смотрят, что получилось и достигнуты ли ожидаемые улучшения. Если опыт удался, то заключительным этапом будет стандартизация, которая должна обеспечить постоянное использование новых методов.</a:t>
            </a:r>
          </a:p>
          <a:p>
            <a:pPr indent="266700">
              <a:lnSpc>
                <a:spcPct val="114000"/>
              </a:lnSpc>
              <a:spcBef>
                <a:spcPts val="300"/>
              </a:spcBef>
            </a:pPr>
            <a:r>
              <a:rPr lang="ru-RU" sz="220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График проверок по выполнению работ основан на использовании цикла 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PDCA</a:t>
            </a:r>
            <a:r>
              <a:rPr lang="ru-RU" sz="220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073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9002" y="2650218"/>
            <a:ext cx="1611313" cy="24495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 preferRelativeResize="0"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638" y="2650218"/>
            <a:ext cx="1612900" cy="24495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 preferRelativeResize="0"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2650218"/>
            <a:ext cx="1612900" cy="24495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 preferRelativeResize="0"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288" y="2650218"/>
            <a:ext cx="1612900" cy="24495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Группа 1"/>
          <p:cNvGrpSpPr>
            <a:grpSpLocks/>
          </p:cNvGrpSpPr>
          <p:nvPr/>
        </p:nvGrpSpPr>
        <p:grpSpPr bwMode="auto">
          <a:xfrm>
            <a:off x="7816850" y="1031070"/>
            <a:ext cx="1171575" cy="1036638"/>
            <a:chOff x="7710488" y="2395538"/>
            <a:chExt cx="1331912" cy="1209675"/>
          </a:xfrm>
        </p:grpSpPr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488" y="2395538"/>
              <a:ext cx="1331912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/>
            <p:cNvPicPr preferRelativeResize="0"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2938" y="2451100"/>
              <a:ext cx="339725" cy="37147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438" y="2673350"/>
              <a:ext cx="46037" cy="6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0" y="4023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Национальные ГОСТы по </a:t>
            </a:r>
            <a:endParaRPr lang="ru-RU" altLang="ru-RU" sz="2400" b="1" dirty="0" smtClean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FF"/>
                </a:solidFill>
              </a:rPr>
              <a:t>«</a:t>
            </a:r>
            <a:r>
              <a:rPr lang="ru-RU" altLang="ru-RU" sz="2400" b="1" dirty="0">
                <a:solidFill>
                  <a:srgbClr val="0000FF"/>
                </a:solidFill>
              </a:rPr>
              <a:t>Бережливому производству»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1" y="2650218"/>
            <a:ext cx="1681848" cy="2449513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4418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141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097280"/>
            <a:ext cx="84963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7. Провести картирование текущего состояния проблемных процессов.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8. Провести анализ текущего состояния используя инструменты бережливого производства (диаграмма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Исикавы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+1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почему)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9. Составить карту потока будущего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10. Составить карту потока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11. Составить план работ по достижению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12. Организовать работу по составлению недельных планов с ежедневной детализацией.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13. Организовать системную работу по мониторингу выполнения намеченных планов 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14. Алгоритм доклада по реализации проекта Бережливая поликлиника.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314" y="5515375"/>
            <a:ext cx="8724900" cy="68218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7166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142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1131273"/>
            <a:ext cx="83439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	Представление докладчика. 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1.1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	Ф.И.О. Должность.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	Называются поликлиники, вовлечённые в проект.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2.1.	Сколько всего поликлиник  в регионе_____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шт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в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взрослых ______шт.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детских    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______шт.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2.2.	Сколько поликлиник планируется для тиражирования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принципов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 инструментов бережливого производства ___шт.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	Докладывается о наличии Дорожной карты и Тактического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Плана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Реализации (ТПР) по согласованной форме. 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3.0.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Указывается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согласован или нет ТПР Минздрава республики с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Минздравом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РФ.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3.1.	Всего пунктов ТПР ____шт.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3.2.	Запланировано выполнение пунктов на отчётную дату____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шт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3.3.	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Невыполнено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пунктов в срок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предусмотенным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ТПР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всего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_____.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шт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" y="-60870"/>
            <a:ext cx="81044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Алгоритм доклада по реализации проекта Бережливая поликлиника.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8296018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143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244561"/>
            <a:ext cx="87249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Информация по каждому невыполненному пункту: Содержание пункта, причины невыполнения и ожидаемый срок устранения отставания.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4.	Докладывается об организации сбора предложений. 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4.1.	Количество предложений на улучшения всего____ шт. Принято к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реализации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___шт. реализовано всего  ____ шт.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в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от медперсонала подано ___шт. 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принято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 реализации___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шт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 реализовано ____шт.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от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пациентов  подано   ____ шт. принято к реализации ___шт.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реализовано 	___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шт.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	Докладывается об организации сбора проблем.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5.1.	Количество проблем выявлено всего______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шт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решено всего____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в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 медперсоналом выявлено всего ____шт. решено ___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шт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выявлено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пациентами ____ шт. решено ___шт.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6.	Докладывается о работе по   обучению персонала и пациентов.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6.1.	Количество персонала в эталонных поликлиниках всего___, в том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числе 	обучено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принципам Бережливого производства______.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6.2.	Наличие утверждённых мероприятий и количество проведённых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мероприятий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 информации населения (пациентов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880" y="-60870"/>
            <a:ext cx="81044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Алгоритм доклада по реализации проекта Бережливая поликлиника.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82960184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144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2880" y="1443841"/>
            <a:ext cx="88552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7.	Показатель удовлетворённости пациентов и персонала.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7.1.	Процент удовлетворённости пациентов _____.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7.2.	Процент вовлеченности персонала _____</a:t>
            </a:r>
            <a:endParaRPr lang="ru-RU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	Наличие проблем, требующих решения на уровне Минздрава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РФ 	в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рамках проекта. (Называются только те проблемы,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которые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решаются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 уровне Минздрава республики, края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или 	области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  в письменной форме направлены в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Минздрав РФ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.) 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9.	Доклад закончен.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880" y="-60870"/>
            <a:ext cx="81044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Алгоритм доклада по реализации проекта Бережливая поликлиника.</a:t>
            </a:r>
            <a:endParaRPr lang="ru-RU" sz="26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82880" y="2204185"/>
            <a:ext cx="51398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60184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7474" y="2060848"/>
            <a:ext cx="8506557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5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</a:p>
          <a:p>
            <a:pPr algn="ctr">
              <a:defRPr/>
            </a:pPr>
            <a:r>
              <a:rPr lang="ru-RU" sz="5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Ваши вопросы? </a:t>
            </a:r>
            <a:endParaRPr lang="ru-RU" sz="5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542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35496" y="188688"/>
            <a:ext cx="8208912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Цикл 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PDCA</a:t>
            </a:r>
            <a:endParaRPr lang="ru-RU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2097882" y="3609182"/>
            <a:ext cx="468153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3573464"/>
            <a:ext cx="9144000" cy="7143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4572000" y="3000376"/>
            <a:ext cx="33117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4572000" y="3786189"/>
            <a:ext cx="46452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</a:t>
            </a:r>
            <a:endParaRPr lang="ru-RU" sz="28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3928696" y="3786189"/>
            <a:ext cx="33410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3928697" y="3000376"/>
            <a:ext cx="266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4" name="Прямоугольник 16"/>
          <p:cNvSpPr>
            <a:spLocks noChangeArrowheads="1"/>
          </p:cNvSpPr>
          <p:nvPr/>
        </p:nvSpPr>
        <p:spPr bwMode="auto">
          <a:xfrm>
            <a:off x="4929554" y="1214438"/>
            <a:ext cx="421444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Планирование работ по достижению целей, ориентированных на удовлетворение потребителя. На этой стадии решается, что, кто, когда, где, и в отдельных случаях, как </a:t>
            </a: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4954379" y="4149080"/>
            <a:ext cx="37220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Выполнение работ по достижению целей, внесение небольших усовершенствований  </a:t>
            </a:r>
          </a:p>
        </p:txBody>
      </p:sp>
      <p:sp>
        <p:nvSpPr>
          <p:cNvPr id="16" name="Прямоугольник 22"/>
          <p:cNvSpPr>
            <a:spLocks noChangeArrowheads="1"/>
          </p:cNvSpPr>
          <p:nvPr/>
        </p:nvSpPr>
        <p:spPr bwMode="auto">
          <a:xfrm>
            <a:off x="339802" y="4005064"/>
            <a:ext cx="365613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Сбор информации и контроль результата получившегося в ходе выполнения процесса, выявление и анализ отклонений, установление причин отклонений</a:t>
            </a:r>
          </a:p>
        </p:txBody>
      </p:sp>
      <p:sp>
        <p:nvSpPr>
          <p:cNvPr id="18" name="Прямоугольник 24"/>
          <p:cNvSpPr>
            <a:spLocks noChangeArrowheads="1"/>
          </p:cNvSpPr>
          <p:nvPr/>
        </p:nvSpPr>
        <p:spPr bwMode="auto">
          <a:xfrm>
            <a:off x="272393" y="1242764"/>
            <a:ext cx="372354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Принятие мер по устранению причин отклонений от запланированного результата.</a:t>
            </a:r>
          </a:p>
          <a:p>
            <a:pPr algn="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Постоянное использование новых методов, обеспечение закрепления в стандарте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206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126038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Термины Лин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07504" y="1268760"/>
            <a:ext cx="896448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61950" eaLnBrk="0" hangingPunct="0"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Заказчик –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физическое лицо или организация, для которой производится продукция или оказывается услуга.</a:t>
            </a:r>
          </a:p>
          <a:p>
            <a:pPr indent="361950" eaLnBrk="0" hangingPunct="0"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Внешний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заказчик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 получении продукции или услуги платит деньги,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внутренний заказчик 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рассчитывается» с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внутренним поставщиком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 деньгами (накладные, бирки, карта сборки, акты и </a:t>
            </a:r>
            <a:r>
              <a:rPr lang="ru-RU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т.д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indent="361950" eaLnBrk="0" hangingPunct="0"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Поставщик –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удовлетворяет интересы заказчика.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indent="361950" eaLnBrk="0" hangingPunct="0"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Внешний поставщик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 произведенную продукцию или оказанную услугу получает деньги, а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внутренний поставщик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нет.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41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15616" y="1196752"/>
            <a:ext cx="5982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Поток создания ценности и процессы</a:t>
            </a:r>
            <a:endParaRPr lang="ru-RU" sz="2400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79512" y="1772816"/>
            <a:ext cx="7704856" cy="0"/>
          </a:xfrm>
          <a:prstGeom prst="straightConnector1">
            <a:avLst/>
          </a:prstGeom>
          <a:ln w="7620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11560" y="2060848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Процесс 	           Процесс 	     Процесс</a:t>
            </a:r>
            <a:endParaRPr lang="ru-RU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2564904"/>
            <a:ext cx="2088232" cy="33855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Регистратура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230" y="2564904"/>
            <a:ext cx="2160240" cy="33855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Прием у врача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9038" y="2564904"/>
            <a:ext cx="2467433" cy="33855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Оформление БЛ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79512" y="3068960"/>
            <a:ext cx="7992888" cy="0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107504" y="3212976"/>
            <a:ext cx="7632848" cy="8384"/>
          </a:xfrm>
          <a:prstGeom prst="straightConnector1">
            <a:avLst/>
          </a:prstGeom>
          <a:ln w="76200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7504" y="2924944"/>
            <a:ext cx="0" cy="576064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740352" y="2924944"/>
            <a:ext cx="0" cy="576064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172400" y="2924944"/>
            <a:ext cx="936104" cy="338554"/>
          </a:xfrm>
          <a:prstGeom prst="rect">
            <a:avLst/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Клиент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4204826"/>
            <a:ext cx="864095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Поток создания ценности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 все шаги, как </a:t>
            </a:r>
            <a:r>
              <a:rPr lang="ru-RU" sz="2400" b="1" i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создающие ценность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так и 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создающие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необходимые для прохождения пациентом всех процессов, от обращения до получения качественной медицинской помощи и оформления документов</a:t>
            </a: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0040" y="123736"/>
            <a:ext cx="738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Обучение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группы проектного офиса принципам и инструментам бережливого производства. </a:t>
            </a:r>
          </a:p>
        </p:txBody>
      </p:sp>
    </p:spTree>
    <p:extLst>
      <p:ext uri="{BB962C8B-B14F-4D97-AF65-F5344CB8AC3E}">
        <p14:creationId xmlns:p14="http://schemas.microsoft.com/office/powerpoint/2010/main" val="1666136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80704"/>
            <a:ext cx="7838006" cy="684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Выталкивание-вытягивание </a:t>
            </a:r>
          </a:p>
          <a:p>
            <a:pPr algn="ctr">
              <a:lnSpc>
                <a:spcPct val="70000"/>
              </a:lnSpc>
            </a:pPr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(как применять информационные потоки)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179512" y="1340768"/>
            <a:ext cx="8964488" cy="4361194"/>
          </a:xfrm>
          <a:custGeom>
            <a:avLst/>
            <a:gdLst>
              <a:gd name="connsiteX0" fmla="*/ 0 w 8748464"/>
              <a:gd name="connsiteY0" fmla="*/ 0 h 3681008"/>
              <a:gd name="connsiteX1" fmla="*/ 8748464 w 8748464"/>
              <a:gd name="connsiteY1" fmla="*/ 0 h 3681008"/>
              <a:gd name="connsiteX2" fmla="*/ 8748464 w 8748464"/>
              <a:gd name="connsiteY2" fmla="*/ 3681008 h 3681008"/>
              <a:gd name="connsiteX3" fmla="*/ 0 w 8748464"/>
              <a:gd name="connsiteY3" fmla="*/ 3681008 h 3681008"/>
              <a:gd name="connsiteX4" fmla="*/ 0 w 8748464"/>
              <a:gd name="connsiteY4" fmla="*/ 0 h 368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8464" h="3681008">
                <a:moveTo>
                  <a:pt x="0" y="0"/>
                </a:moveTo>
                <a:lnTo>
                  <a:pt x="8748464" y="0"/>
                </a:lnTo>
                <a:lnTo>
                  <a:pt x="8748464" y="3681008"/>
                </a:lnTo>
                <a:lnTo>
                  <a:pt x="0" y="368100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538163">
              <a:lnSpc>
                <a:spcPct val="90000"/>
              </a:lnSpc>
              <a:spcBef>
                <a:spcPts val="1200"/>
              </a:spcBef>
            </a:pPr>
            <a:r>
              <a:rPr lang="ru-RU" sz="2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Выталкивание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– производство продукции по графику, составленному на основе предположений, что понадобится следующему процессу (на хранение, запасы)</a:t>
            </a:r>
          </a:p>
          <a:p>
            <a:pPr indent="538163">
              <a:lnSpc>
                <a:spcPct val="90000"/>
              </a:lnSpc>
              <a:spcBef>
                <a:spcPts val="1200"/>
              </a:spcBef>
            </a:pPr>
            <a:r>
              <a:rPr lang="ru-RU" sz="2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Вытягивание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– метод управления производством, когда последующие операции сигнализируют предыдущим операциям о своих потребностях. Направлен на предотвращение перепроизводства и исключение запасов в процессах</a:t>
            </a:r>
          </a:p>
          <a:p>
            <a:pPr indent="271463">
              <a:lnSpc>
                <a:spcPct val="90000"/>
              </a:lnSpc>
              <a:spcBef>
                <a:spcPts val="1200"/>
              </a:spcBef>
            </a:pPr>
            <a:endParaRPr lang="ru-RU" sz="2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316759" y="1400650"/>
            <a:ext cx="720080" cy="2880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Рисунок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207" y="2823697"/>
            <a:ext cx="600844" cy="540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939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09" y="1258206"/>
            <a:ext cx="6096383" cy="241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08" y="4151588"/>
            <a:ext cx="6123696" cy="221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528" y="44624"/>
            <a:ext cx="7920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Выравнивание потоков. </a:t>
            </a:r>
          </a:p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Исключение перекрестных перемещений </a:t>
            </a:r>
            <a:endParaRPr lang="ru-RU" sz="2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9" y="2374610"/>
            <a:ext cx="828997" cy="29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8136" y="913886"/>
            <a:ext cx="2907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Перемещение хаотично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973342" y="3831348"/>
            <a:ext cx="3350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Перемещение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упорядочено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631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4738" y="1329340"/>
            <a:ext cx="5173383" cy="373259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299410" y="2410808"/>
            <a:ext cx="38363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Просим Вас </a:t>
            </a:r>
            <a:endParaRPr lang="ru-RU" sz="2400" b="1" dirty="0" smtClean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соблюдать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тишину.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Выключите мобильные телефоны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6825" y="1146007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Главная установка – участие в 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кайдзен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-работе руководителей компании и всех сотрудников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50376"/>
            <a:ext cx="828997" cy="29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0" y="2045068"/>
            <a:ext cx="74866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Выявление проблем для совершенствования непосредственно на рабочих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местах.</a:t>
            </a: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Устранение всех видов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потерь.</a:t>
            </a: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Совершенствование,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стандартизация.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Перераспределение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загрузки мед.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персонала.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Сокращение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трудозатрат, снижение запасов, повышение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качества.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Тиражирование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полученного опыта и лучших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практик.</a:t>
            </a: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259"/>
            <a:ext cx="7848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Кайдзен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задачи</a:t>
            </a:r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246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136392"/>
            <a:ext cx="8724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1. Создание проектного офиса, работа которого организована на принципах «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Хосин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канри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2. Провести обучение группы проектного офиса принципам и инструментам бережливого производства. 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 Составить дорожную карту на улучшения.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4. Составить тактический план реализации проекта с недельной детализацией.</a:t>
            </a:r>
          </a:p>
          <a:p>
            <a:pPr algn="just"/>
            <a: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5. Организовать 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сбор проблем и предложений от пациентов (клиентов), медперсонала и провести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фотофиксацию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При помощи инструментов бережливого производства и диаграммы Парето определить наиболее проблемные процессы. </a:t>
            </a: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2544633"/>
            <a:ext cx="8724900" cy="33191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94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4467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Дорожная карта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6" y="943274"/>
            <a:ext cx="8839200" cy="539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3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4467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Дорожная карта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" y="875898"/>
            <a:ext cx="9068309" cy="51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7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4467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Дорожная карта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5143" y="823456"/>
            <a:ext cx="8795657" cy="4976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Дорожная карта – это наглядное представление пошагового сценария развития определённого объекта – отдельного продукта,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даже плана достижения политических, социальных и </a:t>
            </a:r>
            <a:r>
              <a:rPr lang="ru-RU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т.т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целей, например, урегулирования международных конфликтов и борьбы с особо опасными заболеваниями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Дорожное картирование увязывает между собой видение, стратегию и план развития объекта и выстраивает во времени основные шаги этого процесса по принципу «прошлое – настоящее – будущее».</a:t>
            </a:r>
          </a:p>
        </p:txBody>
      </p:sp>
    </p:spTree>
    <p:extLst>
      <p:ext uri="{BB962C8B-B14F-4D97-AF65-F5344CB8AC3E}">
        <p14:creationId xmlns:p14="http://schemas.microsoft.com/office/powerpoint/2010/main" val="26581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4467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Дорожная карта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5143" y="983110"/>
            <a:ext cx="8795657" cy="2373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Дорожные </a:t>
            </a:r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карты позволяют просматривать не только вероятные сценарии, но и их потенциальную рентабельность, а также выбирать оптимальные пути с точки зрения ресурсной </a:t>
            </a:r>
            <a:r>
              <a:rPr lang="ru-RU" sz="26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затратности</a:t>
            </a:r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и экономической эффективности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136392"/>
            <a:ext cx="8724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1. Создание проектного офиса, работа которого организована на принципах «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Хосин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канри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2. Провести обучение группы проектного офиса принципам и инструментам бережливого производства.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3. Составить дорожную карту на улучшения.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4. Составить тактический план реализации проекта с недельной детализацией.</a:t>
            </a:r>
          </a:p>
          <a:p>
            <a:pPr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5. Организовать сбор проблем и предложений от пациентов (клиентов), медперсонала и провести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фотофиксацию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При помощи инструментов бережливого производства и диаграммы Парето определить наиболее проблемные процессы. </a:t>
            </a: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2878455"/>
            <a:ext cx="8724900" cy="65859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40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8212"/>
            <a:ext cx="8229600" cy="1143000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Общая вид тактического плана работ (ТПР)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44" y="1052736"/>
            <a:ext cx="7344816" cy="510056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231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972" y="-164520"/>
            <a:ext cx="8229600" cy="1143000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Пример ТПР: раздел ЗАГОЛОВОК</a:t>
            </a:r>
          </a:p>
        </p:txBody>
      </p:sp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268760"/>
            <a:ext cx="7753794" cy="505507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768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821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Пример ТПР: раздел МФГ</a:t>
            </a:r>
          </a:p>
        </p:txBody>
      </p:sp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87" y="1484784"/>
            <a:ext cx="7597201" cy="445961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4" y="1465733"/>
            <a:ext cx="1227584" cy="453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703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376762" y="5085184"/>
            <a:ext cx="4571502" cy="1040939"/>
            <a:chOff x="2241017" y="5301208"/>
            <a:chExt cx="4571502" cy="1040939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017" y="5301208"/>
              <a:ext cx="700706" cy="1008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761" y="5301208"/>
              <a:ext cx="700706" cy="1008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467" y="5328585"/>
              <a:ext cx="700706" cy="1008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211" y="5328585"/>
              <a:ext cx="700706" cy="1008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069" y="5333413"/>
              <a:ext cx="700706" cy="1008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13" y="5333413"/>
              <a:ext cx="700706" cy="1008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716" y="313492"/>
            <a:ext cx="7632700" cy="55399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Разработка стратегии управления медицинскими учреждениями</a:t>
            </a:r>
            <a:b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21" y="963537"/>
            <a:ext cx="1826283" cy="8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Равнобедренный треугольник 21"/>
          <p:cNvSpPr/>
          <p:nvPr/>
        </p:nvSpPr>
        <p:spPr>
          <a:xfrm rot="10800000">
            <a:off x="2051720" y="2132854"/>
            <a:ext cx="5101763" cy="216025"/>
          </a:xfrm>
          <a:prstGeom prst="triangle">
            <a:avLst/>
          </a:prstGeom>
          <a:noFill/>
          <a:ln w="19050"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1224136" cy="74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Равнобедренный треугольник 23"/>
          <p:cNvSpPr/>
          <p:nvPr/>
        </p:nvSpPr>
        <p:spPr>
          <a:xfrm rot="10800000">
            <a:off x="2186154" y="4869160"/>
            <a:ext cx="4937381" cy="242030"/>
          </a:xfrm>
          <a:prstGeom prst="triangle">
            <a:avLst/>
          </a:prstGeom>
          <a:noFill/>
          <a:ln w="19050"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69" y="1268760"/>
            <a:ext cx="1080120" cy="75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 flipV="1">
            <a:off x="1907704" y="2492896"/>
            <a:ext cx="425001" cy="1161"/>
          </a:xfrm>
          <a:prstGeom prst="straightConnector1">
            <a:avLst/>
          </a:prstGeom>
          <a:ln w="50800"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92066" y="1916832"/>
            <a:ext cx="221579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Мотивация медицинского  персонала</a:t>
            </a:r>
            <a:endParaRPr lang="ru-RU" sz="13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3" y="2780928"/>
            <a:ext cx="841838" cy="79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7" y="4090961"/>
            <a:ext cx="911859" cy="77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-9785" y="4912712"/>
            <a:ext cx="21335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/>
              <a:t>Развитие отношений между медперсоналом и клиентами на принципах доверия и сотрудничества</a:t>
            </a: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1440160" cy="73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-59153" y="3327375"/>
            <a:ext cx="2133513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/>
              <a:t>Обучение медперсонала навыкам лидерства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20272" y="1988840"/>
            <a:ext cx="2133513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/>
              <a:t>Обучение медперсонала принципам и инструментам БП</a:t>
            </a:r>
          </a:p>
        </p:txBody>
      </p: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617" y="4365104"/>
            <a:ext cx="1053218" cy="83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092280" y="3655360"/>
            <a:ext cx="2133513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/>
              <a:t>Создание условий труда для медперсонала и удобств для клиента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92280" y="5184716"/>
            <a:ext cx="2133513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/>
              <a:t>Разработка методических рекомендаций по применению принципов БП</a:t>
            </a:r>
          </a:p>
          <a:p>
            <a:pPr algn="ctr">
              <a:lnSpc>
                <a:spcPct val="80000"/>
              </a:lnSpc>
            </a:pPr>
            <a:r>
              <a:rPr lang="ru-RU" sz="1300" b="1" dirty="0"/>
              <a:t>в медицине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6732240" y="2462173"/>
            <a:ext cx="421244" cy="0"/>
          </a:xfrm>
          <a:prstGeom prst="straightConnector1">
            <a:avLst/>
          </a:prstGeom>
          <a:ln w="50800"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15816" y="6084004"/>
            <a:ext cx="348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Удовлетворенные клиенты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21" y="2483186"/>
            <a:ext cx="4095910" cy="202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" name="Прямая со стрелкой 45"/>
          <p:cNvCxnSpPr/>
          <p:nvPr/>
        </p:nvCxnSpPr>
        <p:spPr>
          <a:xfrm flipV="1">
            <a:off x="1861859" y="3302301"/>
            <a:ext cx="425001" cy="1161"/>
          </a:xfrm>
          <a:prstGeom prst="straightConnector1">
            <a:avLst/>
          </a:prstGeom>
          <a:ln w="50800"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1873486" y="4149080"/>
            <a:ext cx="425001" cy="1161"/>
          </a:xfrm>
          <a:prstGeom prst="straightConnector1">
            <a:avLst/>
          </a:prstGeom>
          <a:ln w="50800"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6732240" y="3356992"/>
            <a:ext cx="421244" cy="0"/>
          </a:xfrm>
          <a:prstGeom prst="straightConnector1">
            <a:avLst/>
          </a:prstGeom>
          <a:ln w="50800"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6743044" y="4465441"/>
            <a:ext cx="421244" cy="0"/>
          </a:xfrm>
          <a:prstGeom prst="straightConnector1">
            <a:avLst/>
          </a:prstGeom>
          <a:ln w="50800">
            <a:solidFill>
              <a:schemeClr val="tx2">
                <a:lumMod val="90000"/>
                <a:lumOff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508334" y="1825079"/>
            <a:ext cx="2215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Проектный офис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22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467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Пример ТПР: раздел СОДЕРЖДАНИЕ РАБОТ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2" y="1124744"/>
            <a:ext cx="8572500" cy="518457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481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369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Пример ТПР: раздел СРОКИ ВЫПОЛНЕНИЯ РАБОТ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68760"/>
            <a:ext cx="8252999" cy="46085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549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369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Пример ТПР: раздел ОТКЛОНЕНИЯ</a:t>
            </a:r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058709" cy="47937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83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4670"/>
            <a:ext cx="8686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3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Пример ТПР: раздел ОТЧЕТ О ВЫПОЛНЕНИИ ПРОЕКТА</a:t>
            </a: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01"/>
          <a:stretch/>
        </p:blipFill>
        <p:spPr bwMode="auto">
          <a:xfrm>
            <a:off x="139700" y="1041401"/>
            <a:ext cx="88773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832225"/>
            <a:ext cx="41719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226517" y="4315859"/>
            <a:ext cx="0" cy="108391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468381" y="3836908"/>
            <a:ext cx="3320909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Примечание:</a:t>
            </a:r>
          </a:p>
          <a:p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00FF"/>
                </a:solidFill>
              </a:rPr>
              <a:t>Своевременное выполнение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00FF"/>
                </a:solidFill>
              </a:rPr>
              <a:t>Отставание от графика</a:t>
            </a:r>
            <a:endParaRPr lang="ru-RU" dirty="0">
              <a:solidFill>
                <a:srgbClr val="0000FF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592277" y="5047378"/>
            <a:ext cx="0" cy="54195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5314377" y="5561990"/>
            <a:ext cx="269505" cy="27097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325233" y="5832968"/>
            <a:ext cx="267044" cy="135489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592277" y="5939212"/>
            <a:ext cx="0" cy="54195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765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136392"/>
            <a:ext cx="8724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1. Создание проектного офиса, работа которого организована на принципах «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Хосин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канри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2. Провести обучение группы проектного офиса принципам и инструментам бережливого производства.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3. Составить дорожную карту на улучшения.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4. Составить тактический план реализации проекта с недельной детализацией.</a:t>
            </a:r>
          </a:p>
          <a:p>
            <a:pPr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5. Организовать сбор проблем и предложений от пациентов (клиентов), медперсонала и провести </a:t>
            </a:r>
            <a:r>
              <a:rPr lang="ru-RU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фотофиксацию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 При помощи инструментов бережливого производства и диаграммы Парето определить наиболее проблемные процессы. </a:t>
            </a: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3560613"/>
            <a:ext cx="8724900" cy="63401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17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1947" y="228600"/>
            <a:ext cx="8286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Анкета для 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сотрудников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86" y="1089256"/>
            <a:ext cx="4224872" cy="51190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5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8176" y="78996"/>
            <a:ext cx="746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Схема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 требования к фотографированию для подготовки фотоотчета по улучшениям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1" y="1474738"/>
            <a:ext cx="4533900" cy="223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7650" y="4135814"/>
            <a:ext cx="86487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Требования к фотографированию:</a:t>
            </a:r>
          </a:p>
          <a:p>
            <a:pPr lvl="0" algn="ctr"/>
            <a:endParaRPr lang="ru-RU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Фотографирование производится от двери помещения</a:t>
            </a:r>
          </a:p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Так же отдельно фотографируются каждое рабочее место, шкафы.</a:t>
            </a:r>
          </a:p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Все предметы на фотографиях должны быть хорошо различимы</a:t>
            </a:r>
          </a:p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Все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фотографии сохраняются в созданной электронной папке с указанием кабинета и номера точки, с которой производилась фотография(1,2,3 см. рис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66234" y="1131838"/>
            <a:ext cx="35777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Места фотографирования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Входная группа.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Коридоры .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Врачебные кабинеты.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Места хранения лекарств.</a:t>
            </a:r>
          </a:p>
          <a:p>
            <a:pPr lvl="0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Процедурные кабинеты и т.д.</a:t>
            </a:r>
          </a:p>
          <a:p>
            <a:pPr marL="457200" lvl="0" indent="-457200">
              <a:buAutoNum type="arabicPeriod"/>
            </a:pPr>
            <a:endParaRPr lang="ru-RU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73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434" y="163087"/>
            <a:ext cx="7945100" cy="4308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Лист </a:t>
            </a: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проблем</a:t>
            </a:r>
            <a:endParaRPr lang="ru-RU" sz="2800" b="1" dirty="0">
              <a:solidFill>
                <a:srgbClr val="0000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448272"/>
              </p:ext>
            </p:extLst>
          </p:nvPr>
        </p:nvGraphicFramePr>
        <p:xfrm>
          <a:off x="200025" y="999702"/>
          <a:ext cx="8713663" cy="310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5" name="Лист" r:id="rId4" imgW="7115057" imgH="2352752" progId="Excel.Sheet.12">
                  <p:embed/>
                </p:oleObj>
              </mc:Choice>
              <mc:Fallback>
                <p:oleObj name="Лист" r:id="rId4" imgW="7115057" imgH="2352752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999702"/>
                        <a:ext cx="8713663" cy="3100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776341" y="4188126"/>
            <a:ext cx="8542541" cy="2272225"/>
            <a:chOff x="776341" y="4188126"/>
            <a:chExt cx="8542541" cy="2272225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869950" y="4188126"/>
              <a:ext cx="342900" cy="342900"/>
              <a:chOff x="0" y="0"/>
              <a:chExt cx="342900" cy="34290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0" y="0"/>
                <a:ext cx="342900" cy="342900"/>
              </a:xfrm>
              <a:prstGeom prst="ellipse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ru-RU" sz="1100"/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>
                <a:off x="4763" y="167878"/>
                <a:ext cx="333375" cy="0"/>
              </a:xfrm>
              <a:custGeom>
                <a:avLst/>
                <a:gdLst>
                  <a:gd name="connsiteX0" fmla="*/ 0 w 333375"/>
                  <a:gd name="connsiteY0" fmla="*/ 0 h 0"/>
                  <a:gd name="connsiteX1" fmla="*/ 333375 w 3333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3375">
                    <a:moveTo>
                      <a:pt x="0" y="0"/>
                    </a:moveTo>
                    <a:lnTo>
                      <a:pt x="333375" y="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ru-RU" sz="1100"/>
              </a:p>
            </p:txBody>
          </p:sp>
          <p:cxnSp>
            <p:nvCxnSpPr>
              <p:cNvPr id="9" name="Прямая соединительная линия 8"/>
              <p:cNvCxnSpPr>
                <a:stCxn id="7" idx="4"/>
                <a:endCxn id="7" idx="0"/>
              </p:cNvCxnSpPr>
              <p:nvPr/>
            </p:nvCxnSpPr>
            <p:spPr>
              <a:xfrm flipV="1">
                <a:off x="171450" y="0"/>
                <a:ext cx="0" cy="3429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Заголовок 1"/>
            <p:cNvSpPr txBox="1">
              <a:spLocks/>
            </p:cNvSpPr>
            <p:nvPr/>
          </p:nvSpPr>
          <p:spPr bwMode="auto">
            <a:xfrm>
              <a:off x="1373782" y="4254027"/>
              <a:ext cx="79451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364439" algn="l"/>
                </a:tabLst>
                <a:defRPr sz="1939" b="1">
                  <a:solidFill>
                    <a:schemeClr val="tx2"/>
                  </a:solidFill>
                  <a:latin typeface="+mj-lt"/>
                  <a:ea typeface="+mj-ea"/>
                  <a:cs typeface="Arial"/>
                </a:defRPr>
              </a:lvl1pPr>
              <a:lvl2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2pPr>
              <a:lvl3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3pPr>
              <a:lvl4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4pPr>
              <a:lvl5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5pPr>
              <a:lvl6pPr marL="466481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6pPr>
              <a:lvl7pPr marL="932962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7pPr>
              <a:lvl8pPr marL="1399443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8pPr>
              <a:lvl9pPr marL="1865925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800" dirty="0" smtClean="0"/>
                <a:t>Работа не начата</a:t>
              </a:r>
              <a:endParaRPr lang="ru-RU" sz="2800" dirty="0"/>
            </a:p>
          </p:txBody>
        </p:sp>
        <p:sp>
          <p:nvSpPr>
            <p:cNvPr id="11" name="Заголовок 1"/>
            <p:cNvSpPr txBox="1">
              <a:spLocks/>
            </p:cNvSpPr>
            <p:nvPr/>
          </p:nvSpPr>
          <p:spPr bwMode="auto">
            <a:xfrm>
              <a:off x="1339850" y="4671975"/>
              <a:ext cx="79451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364439" algn="l"/>
                </a:tabLst>
                <a:defRPr sz="1939" b="1">
                  <a:solidFill>
                    <a:schemeClr val="tx2"/>
                  </a:solidFill>
                  <a:latin typeface="+mj-lt"/>
                  <a:ea typeface="+mj-ea"/>
                  <a:cs typeface="Arial"/>
                </a:defRPr>
              </a:lvl1pPr>
              <a:lvl2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2pPr>
              <a:lvl3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3pPr>
              <a:lvl4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4pPr>
              <a:lvl5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5pPr>
              <a:lvl6pPr marL="466481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6pPr>
              <a:lvl7pPr marL="932962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7pPr>
              <a:lvl8pPr marL="1399443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8pPr>
              <a:lvl9pPr marL="1865925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800" dirty="0" smtClean="0"/>
                <a:t>Работа запланирована</a:t>
              </a:r>
              <a:endParaRPr lang="ru-RU" sz="2800" dirty="0"/>
            </a:p>
          </p:txBody>
        </p:sp>
        <p:sp>
          <p:nvSpPr>
            <p:cNvPr id="12" name="Заголовок 1"/>
            <p:cNvSpPr txBox="1">
              <a:spLocks/>
            </p:cNvSpPr>
            <p:nvPr/>
          </p:nvSpPr>
          <p:spPr bwMode="auto">
            <a:xfrm>
              <a:off x="1339850" y="5133795"/>
              <a:ext cx="79451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364439" algn="l"/>
                </a:tabLst>
                <a:defRPr sz="1939" b="1">
                  <a:solidFill>
                    <a:schemeClr val="tx2"/>
                  </a:solidFill>
                  <a:latin typeface="+mj-lt"/>
                  <a:ea typeface="+mj-ea"/>
                  <a:cs typeface="Arial"/>
                </a:defRPr>
              </a:lvl1pPr>
              <a:lvl2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2pPr>
              <a:lvl3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3pPr>
              <a:lvl4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4pPr>
              <a:lvl5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5pPr>
              <a:lvl6pPr marL="466481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6pPr>
              <a:lvl7pPr marL="932962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7pPr>
              <a:lvl8pPr marL="1399443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8pPr>
              <a:lvl9pPr marL="1865925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800" dirty="0" smtClean="0"/>
                <a:t>Работа выполняется</a:t>
              </a:r>
              <a:endParaRPr lang="ru-RU" sz="2800" dirty="0"/>
            </a:p>
          </p:txBody>
        </p:sp>
        <p:sp>
          <p:nvSpPr>
            <p:cNvPr id="13" name="Заголовок 1"/>
            <p:cNvSpPr txBox="1">
              <a:spLocks/>
            </p:cNvSpPr>
            <p:nvPr/>
          </p:nvSpPr>
          <p:spPr bwMode="auto">
            <a:xfrm>
              <a:off x="1373782" y="5599075"/>
              <a:ext cx="79451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364439" algn="l"/>
                </a:tabLst>
                <a:defRPr sz="1939" b="1">
                  <a:solidFill>
                    <a:schemeClr val="tx2"/>
                  </a:solidFill>
                  <a:latin typeface="+mj-lt"/>
                  <a:ea typeface="+mj-ea"/>
                  <a:cs typeface="Arial"/>
                </a:defRPr>
              </a:lvl1pPr>
              <a:lvl2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2pPr>
              <a:lvl3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3pPr>
              <a:lvl4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4pPr>
              <a:lvl5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5pPr>
              <a:lvl6pPr marL="466481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6pPr>
              <a:lvl7pPr marL="932962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7pPr>
              <a:lvl8pPr marL="1399443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8pPr>
              <a:lvl9pPr marL="1865925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800" dirty="0" smtClean="0"/>
                <a:t>Работа выполнена</a:t>
              </a:r>
              <a:endParaRPr lang="ru-RU" sz="2800" dirty="0"/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 bwMode="auto">
            <a:xfrm>
              <a:off x="1361082" y="6053967"/>
              <a:ext cx="79451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364439" algn="l"/>
                </a:tabLst>
                <a:defRPr sz="1939" b="1">
                  <a:solidFill>
                    <a:schemeClr val="tx2"/>
                  </a:solidFill>
                  <a:latin typeface="+mj-lt"/>
                  <a:ea typeface="+mj-ea"/>
                  <a:cs typeface="Arial"/>
                </a:defRPr>
              </a:lvl1pPr>
              <a:lvl2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2pPr>
              <a:lvl3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3pPr>
              <a:lvl4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4pPr>
              <a:lvl5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5pPr>
              <a:lvl6pPr marL="466481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6pPr>
              <a:lvl7pPr marL="932962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7pPr>
              <a:lvl8pPr marL="1399443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8pPr>
              <a:lvl9pPr marL="1865925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800" dirty="0" smtClean="0"/>
                <a:t>Работа стандартизирована</a:t>
              </a:r>
              <a:endParaRPr lang="ru-RU" sz="2800" dirty="0"/>
            </a:p>
          </p:txBody>
        </p:sp>
        <p:pic>
          <p:nvPicPr>
            <p:cNvPr id="112661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08" y="4561917"/>
              <a:ext cx="477656" cy="490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2" name="Picture 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70" y="5034369"/>
              <a:ext cx="437122" cy="478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3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41" y="5527021"/>
              <a:ext cx="519402" cy="478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4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28" y="6009983"/>
              <a:ext cx="437122" cy="45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8946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976" y="235657"/>
            <a:ext cx="7945100" cy="4308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Лист предложений (</a:t>
            </a:r>
            <a:r>
              <a:rPr lang="ru-RU" sz="2800" b="1" dirty="0" err="1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Кайдзен</a:t>
            </a:r>
            <a:r>
              <a:rPr lang="ru-RU" sz="2800" b="1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660259"/>
              </p:ext>
            </p:extLst>
          </p:nvPr>
        </p:nvGraphicFramePr>
        <p:xfrm>
          <a:off x="227735" y="1024717"/>
          <a:ext cx="8713663" cy="310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9" name="Лист" r:id="rId4" imgW="7115057" imgH="2352752" progId="Excel.Sheet.12">
                  <p:embed/>
                </p:oleObj>
              </mc:Choice>
              <mc:Fallback>
                <p:oleObj name="Лист" r:id="rId4" imgW="7115057" imgH="2352752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735" y="1024717"/>
                        <a:ext cx="8713663" cy="3100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776341" y="4188126"/>
            <a:ext cx="8542541" cy="2272225"/>
            <a:chOff x="776341" y="4188126"/>
            <a:chExt cx="8542541" cy="2272225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869950" y="4188126"/>
              <a:ext cx="342900" cy="342900"/>
              <a:chOff x="0" y="0"/>
              <a:chExt cx="342900" cy="342900"/>
            </a:xfrm>
          </p:grpSpPr>
          <p:sp>
            <p:nvSpPr>
              <p:cNvPr id="26" name="Овал 25"/>
              <p:cNvSpPr/>
              <p:nvPr/>
            </p:nvSpPr>
            <p:spPr>
              <a:xfrm>
                <a:off x="0" y="0"/>
                <a:ext cx="342900" cy="342900"/>
              </a:xfrm>
              <a:prstGeom prst="ellipse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ru-RU" sz="1100"/>
              </a:p>
            </p:txBody>
          </p:sp>
          <p:sp>
            <p:nvSpPr>
              <p:cNvPr id="27" name="Полилиния 26"/>
              <p:cNvSpPr/>
              <p:nvPr/>
            </p:nvSpPr>
            <p:spPr>
              <a:xfrm>
                <a:off x="4763" y="167878"/>
                <a:ext cx="333375" cy="0"/>
              </a:xfrm>
              <a:custGeom>
                <a:avLst/>
                <a:gdLst>
                  <a:gd name="connsiteX0" fmla="*/ 0 w 333375"/>
                  <a:gd name="connsiteY0" fmla="*/ 0 h 0"/>
                  <a:gd name="connsiteX1" fmla="*/ 333375 w 3333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3375">
                    <a:moveTo>
                      <a:pt x="0" y="0"/>
                    </a:moveTo>
                    <a:lnTo>
                      <a:pt x="333375" y="0"/>
                    </a:lnTo>
                  </a:path>
                </a:pathLst>
              </a:cu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ru-RU" sz="1100"/>
              </a:p>
            </p:txBody>
          </p:sp>
          <p:cxnSp>
            <p:nvCxnSpPr>
              <p:cNvPr id="28" name="Прямая соединительная линия 27"/>
              <p:cNvCxnSpPr>
                <a:stCxn id="26" idx="4"/>
                <a:endCxn id="26" idx="0"/>
              </p:cNvCxnSpPr>
              <p:nvPr/>
            </p:nvCxnSpPr>
            <p:spPr>
              <a:xfrm flipV="1">
                <a:off x="171450" y="0"/>
                <a:ext cx="0" cy="3429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Заголовок 1"/>
            <p:cNvSpPr txBox="1">
              <a:spLocks/>
            </p:cNvSpPr>
            <p:nvPr/>
          </p:nvSpPr>
          <p:spPr bwMode="auto">
            <a:xfrm>
              <a:off x="1373782" y="4254027"/>
              <a:ext cx="79451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364439" algn="l"/>
                </a:tabLst>
                <a:defRPr sz="1939" b="1">
                  <a:solidFill>
                    <a:schemeClr val="tx2"/>
                  </a:solidFill>
                  <a:latin typeface="+mj-lt"/>
                  <a:ea typeface="+mj-ea"/>
                  <a:cs typeface="Arial"/>
                </a:defRPr>
              </a:lvl1pPr>
              <a:lvl2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2pPr>
              <a:lvl3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3pPr>
              <a:lvl4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4pPr>
              <a:lvl5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5pPr>
              <a:lvl6pPr marL="466481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6pPr>
              <a:lvl7pPr marL="932962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7pPr>
              <a:lvl8pPr marL="1399443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8pPr>
              <a:lvl9pPr marL="1865925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800" dirty="0" smtClean="0"/>
                <a:t>Работа не начата</a:t>
              </a:r>
              <a:endParaRPr lang="ru-RU" sz="2800" dirty="0"/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 bwMode="auto">
            <a:xfrm>
              <a:off x="1339850" y="4671975"/>
              <a:ext cx="79451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364439" algn="l"/>
                </a:tabLst>
                <a:defRPr sz="1939" b="1">
                  <a:solidFill>
                    <a:schemeClr val="tx2"/>
                  </a:solidFill>
                  <a:latin typeface="+mj-lt"/>
                  <a:ea typeface="+mj-ea"/>
                  <a:cs typeface="Arial"/>
                </a:defRPr>
              </a:lvl1pPr>
              <a:lvl2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2pPr>
              <a:lvl3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3pPr>
              <a:lvl4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4pPr>
              <a:lvl5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5pPr>
              <a:lvl6pPr marL="466481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6pPr>
              <a:lvl7pPr marL="932962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7pPr>
              <a:lvl8pPr marL="1399443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8pPr>
              <a:lvl9pPr marL="1865925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800" dirty="0" smtClean="0"/>
                <a:t>Работа запланирована</a:t>
              </a:r>
              <a:endParaRPr lang="ru-RU" sz="2800" dirty="0"/>
            </a:p>
          </p:txBody>
        </p:sp>
        <p:sp>
          <p:nvSpPr>
            <p:cNvPr id="19" name="Заголовок 1"/>
            <p:cNvSpPr txBox="1">
              <a:spLocks/>
            </p:cNvSpPr>
            <p:nvPr/>
          </p:nvSpPr>
          <p:spPr bwMode="auto">
            <a:xfrm>
              <a:off x="1339850" y="5133795"/>
              <a:ext cx="79451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364439" algn="l"/>
                </a:tabLst>
                <a:defRPr sz="1939" b="1">
                  <a:solidFill>
                    <a:schemeClr val="tx2"/>
                  </a:solidFill>
                  <a:latin typeface="+mj-lt"/>
                  <a:ea typeface="+mj-ea"/>
                  <a:cs typeface="Arial"/>
                </a:defRPr>
              </a:lvl1pPr>
              <a:lvl2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2pPr>
              <a:lvl3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3pPr>
              <a:lvl4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4pPr>
              <a:lvl5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5pPr>
              <a:lvl6pPr marL="466481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6pPr>
              <a:lvl7pPr marL="932962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7pPr>
              <a:lvl8pPr marL="1399443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8pPr>
              <a:lvl9pPr marL="1865925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800" dirty="0" smtClean="0"/>
                <a:t>Работа выполняется</a:t>
              </a:r>
              <a:endParaRPr lang="ru-RU" sz="2800" dirty="0"/>
            </a:p>
          </p:txBody>
        </p:sp>
        <p:sp>
          <p:nvSpPr>
            <p:cNvPr id="20" name="Заголовок 1"/>
            <p:cNvSpPr txBox="1">
              <a:spLocks/>
            </p:cNvSpPr>
            <p:nvPr/>
          </p:nvSpPr>
          <p:spPr bwMode="auto">
            <a:xfrm>
              <a:off x="1373782" y="5599075"/>
              <a:ext cx="79451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364439" algn="l"/>
                </a:tabLst>
                <a:defRPr sz="1939" b="1">
                  <a:solidFill>
                    <a:schemeClr val="tx2"/>
                  </a:solidFill>
                  <a:latin typeface="+mj-lt"/>
                  <a:ea typeface="+mj-ea"/>
                  <a:cs typeface="Arial"/>
                </a:defRPr>
              </a:lvl1pPr>
              <a:lvl2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2pPr>
              <a:lvl3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3pPr>
              <a:lvl4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4pPr>
              <a:lvl5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5pPr>
              <a:lvl6pPr marL="466481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6pPr>
              <a:lvl7pPr marL="932962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7pPr>
              <a:lvl8pPr marL="1399443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8pPr>
              <a:lvl9pPr marL="1865925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800" dirty="0" smtClean="0"/>
                <a:t>Работа выполнена</a:t>
              </a:r>
              <a:endParaRPr lang="ru-RU" sz="2800" dirty="0"/>
            </a:p>
          </p:txBody>
        </p:sp>
        <p:sp>
          <p:nvSpPr>
            <p:cNvPr id="21" name="Заголовок 1"/>
            <p:cNvSpPr txBox="1">
              <a:spLocks/>
            </p:cNvSpPr>
            <p:nvPr/>
          </p:nvSpPr>
          <p:spPr bwMode="auto">
            <a:xfrm>
              <a:off x="1361082" y="6053967"/>
              <a:ext cx="79451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tabLst>
                  <a:tab pos="364439" algn="l"/>
                </a:tabLst>
                <a:defRPr sz="1939" b="1">
                  <a:solidFill>
                    <a:schemeClr val="tx2"/>
                  </a:solidFill>
                  <a:latin typeface="+mj-lt"/>
                  <a:ea typeface="+mj-ea"/>
                  <a:cs typeface="Arial"/>
                </a:defRPr>
              </a:lvl1pPr>
              <a:lvl2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2pPr>
              <a:lvl3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3pPr>
              <a:lvl4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4pPr>
              <a:lvl5pPr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5pPr>
              <a:lvl6pPr marL="466481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6pPr>
              <a:lvl7pPr marL="932962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7pPr>
              <a:lvl8pPr marL="1399443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8pPr>
              <a:lvl9pPr marL="1865925" algn="l" defTabSz="913526" rtl="0" eaLnBrk="1" fontAlgn="base" hangingPunct="1">
                <a:spcBef>
                  <a:spcPct val="0"/>
                </a:spcBef>
                <a:spcAft>
                  <a:spcPct val="0"/>
                </a:spcAft>
                <a:defRPr sz="1939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1800" dirty="0" smtClean="0"/>
                <a:t>Работа стандартизирована</a:t>
              </a:r>
              <a:endParaRPr lang="ru-RU" sz="2800" dirty="0"/>
            </a:p>
          </p:txBody>
        </p:sp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08" y="4561917"/>
              <a:ext cx="477656" cy="490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70" y="5034369"/>
              <a:ext cx="437122" cy="478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41" y="5527021"/>
              <a:ext cx="519402" cy="478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28" y="6009983"/>
              <a:ext cx="437122" cy="45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9121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8450" y="-208295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Определение основных проблем </a:t>
            </a:r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процессов</a:t>
            </a:r>
          </a:p>
        </p:txBody>
      </p:sp>
      <p:pic>
        <p:nvPicPr>
          <p:cNvPr id="4" name="Рисунок 3" descr="C:\Users\Ильин\Desktop\РС\2016\Фабрики\Медицина\Фото докладов\Фото докладов 1 неделя 01-12-2016\IMG_20161201_16292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-1" r="28182" b="27611"/>
          <a:stretch/>
        </p:blipFill>
        <p:spPr bwMode="auto">
          <a:xfrm>
            <a:off x="1209675" y="942975"/>
            <a:ext cx="6362699" cy="53721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62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136392"/>
            <a:ext cx="8724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Создание проектного офиса, работа которого организована на принципах «</a:t>
            </a:r>
            <a:r>
              <a:rPr lang="ru-RU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Хосин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канри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Провести обучение группы проектного офиса принципам и инструментам бережливого производства. 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 Составить дорожную карту на улучшения.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4. Составить тактический план реализации проекта с недельной детализацией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5. Организовать сбор проблем и предложений от пациентов (клиентов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), медперсонала и провести </a:t>
            </a:r>
            <a:r>
              <a:rPr lang="ru-RU" sz="2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фотофиксацию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6. При помощи инструментов бережливого производства и диаграммы Парето определить наиболее проблемные процессы. </a:t>
            </a: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</p:spTree>
    <p:extLst>
      <p:ext uri="{BB962C8B-B14F-4D97-AF65-F5344CB8AC3E}">
        <p14:creationId xmlns:p14="http://schemas.microsoft.com/office/powerpoint/2010/main" val="1829601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8176" y="78996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Организация сбора проблем и предложений от пациентов (клиентов) и медперсонала.</a:t>
            </a:r>
            <a:endParaRPr lang="ru-RU" sz="24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0636" y="1576737"/>
            <a:ext cx="8106223" cy="409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Активизация персонала и рабочих мест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Организация и совершенствование рабочих мест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Совершенствование операций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Совершенствование логистики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Совершенствование обслуживания оборудования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Повышение качества продукции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Опережающий </a:t>
            </a:r>
            <a:r>
              <a:rPr lang="ru-RU" sz="2200" b="1" dirty="0" err="1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кайдзен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(разработка и освоение новой продукции)</a:t>
            </a:r>
            <a:endParaRPr lang="ru-RU" sz="2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069816"/>
            <a:ext cx="828997" cy="29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02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136392"/>
            <a:ext cx="87249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1. Создание проектного офиса, работа которого организована на принципах «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Хосин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канри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2. Провести обучение группы проектного офиса принципам и инструментам бережливого производства.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3. Составить дорожную карту на улучшения.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4. Составить тактический план реализации проекта с недельной детализацией.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5. Организовать сбор проблем и предложений от пациентов (клиентов), медперсонала и провести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фотофиксацию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200" b="1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6. При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помощи инструментов бережливого производства и диаграммы Парето определить наиболее проблемные процессы. </a:t>
            </a:r>
          </a:p>
          <a:p>
            <a:pPr lvl="0" algn="just"/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4184715"/>
            <a:ext cx="8724900" cy="118738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176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8075" y="-19867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Определение основных проблем </a:t>
            </a:r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процессов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72"/>
          <a:stretch/>
        </p:blipFill>
        <p:spPr bwMode="auto">
          <a:xfrm>
            <a:off x="-7463" y="914401"/>
            <a:ext cx="8978208" cy="546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32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23"/>
          <p:cNvSpPr txBox="1">
            <a:spLocks noChangeArrowheads="1"/>
          </p:cNvSpPr>
          <p:nvPr/>
        </p:nvSpPr>
        <p:spPr bwMode="auto">
          <a:xfrm>
            <a:off x="0" y="1124744"/>
            <a:ext cx="9144000" cy="40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lvl="1"/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«Диаграмма </a:t>
            </a:r>
            <a:r>
              <a:rPr lang="ru-RU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Паретто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176213" lvl="1"/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Как правило все причины каких-либо событий можно разделить на две группы: немногочисленные существенные и многочисленные несущественные. </a:t>
            </a:r>
          </a:p>
          <a:p>
            <a:pPr marL="176213">
              <a:lnSpc>
                <a:spcPct val="114000"/>
              </a:lnSpc>
              <a:spcBef>
                <a:spcPct val="0"/>
              </a:spcBef>
            </a:pP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Диаграмма </a:t>
            </a:r>
            <a:r>
              <a:rPr lang="ru-RU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Паретто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обеспечивает простой графический способ ранжирования причин от наиболее до наименее важных. По принципу </a:t>
            </a:r>
            <a:r>
              <a:rPr lang="ru-RU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Паретто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который предполагает, что из-за 20% причин возникает 80% последствий. Отделяя наиболее важные причины от менее важных, можно достичь наибольшего улучшения при наименьших усилиях.  </a:t>
            </a: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35496" y="188640"/>
            <a:ext cx="7849666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анализа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23" descr="qi_paret.gif"/>
          <p:cNvPicPr>
            <a:picLocks noChangeAspect="1"/>
          </p:cNvPicPr>
          <p:nvPr/>
        </p:nvPicPr>
        <p:blipFill>
          <a:blip r:embed="rId3" cstate="screen"/>
          <a:srcRect l="3932" t="13776" r="388" b="10625"/>
          <a:stretch>
            <a:fillRect/>
          </a:stretch>
        </p:blipFill>
        <p:spPr bwMode="auto">
          <a:xfrm>
            <a:off x="6362299" y="5168305"/>
            <a:ext cx="2004126" cy="118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494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Скругленный прямоугольник 94"/>
          <p:cNvSpPr/>
          <p:nvPr/>
        </p:nvSpPr>
        <p:spPr>
          <a:xfrm>
            <a:off x="35496" y="188640"/>
            <a:ext cx="7992888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анализа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496" y="1149012"/>
            <a:ext cx="9006904" cy="522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23"/>
          <p:cNvSpPr txBox="1">
            <a:spLocks noChangeArrowheads="1"/>
          </p:cNvSpPr>
          <p:nvPr/>
        </p:nvSpPr>
        <p:spPr bwMode="auto">
          <a:xfrm>
            <a:off x="0" y="81994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lvl="1" algn="ctr"/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«Диаграмма </a:t>
            </a:r>
            <a:r>
              <a:rPr lang="ru-RU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Паретто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176213" lvl="1" algn="ctr"/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23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097280"/>
            <a:ext cx="84963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7. Провести картирование текущего состояния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выбранных для улучшения процессов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8. Провести анализ текущего состояния используя инструменты бережливого производства (диаграмма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Исикавы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+1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почему)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9. Составить карту потока будущего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10. Составить карту потока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11. Составить план работ по достижению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12. Организовать работу по составлению недельных планов с ежедневной детализацией.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13. Организовать системную работу по мониторингу выполнения намеченных планов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14. Алгоритм доклада по реализации проекта Бережливая поликлиника.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111794"/>
            <a:ext cx="8724900" cy="75244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072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0378" y="188640"/>
            <a:ext cx="7621982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Картирование потока создания ценности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одержимое 2"/>
          <p:cNvSpPr>
            <a:spLocks noGrp="1"/>
          </p:cNvSpPr>
          <p:nvPr>
            <p:ph idx="1"/>
          </p:nvPr>
        </p:nvSpPr>
        <p:spPr>
          <a:xfrm>
            <a:off x="179512" y="1151336"/>
            <a:ext cx="8479446" cy="2214563"/>
          </a:xfrm>
        </p:spPr>
        <p:txBody>
          <a:bodyPr>
            <a:normAutofit/>
          </a:bodyPr>
          <a:lstStyle/>
          <a:p>
            <a:pPr marL="0" indent="271463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Картирование потока создания ценности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инструмент визуализации материальных и информационных потоков в ходе создания ценности.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3" name="Picture 2" descr="C:\Documents and Settings\Admin\Рабочий стол\картинки для Картирования\u185_8771_lesnaya_rek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4048" y="2708920"/>
            <a:ext cx="3877369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5"/>
          <p:cNvSpPr>
            <a:spLocks noChangeArrowheads="1"/>
          </p:cNvSpPr>
          <p:nvPr/>
        </p:nvSpPr>
        <p:spPr bwMode="auto">
          <a:xfrm>
            <a:off x="179512" y="3424932"/>
            <a:ext cx="47525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71463" algn="just">
              <a:buFont typeface="Wingdings 2" pitchFamily="18" charset="2"/>
              <a:buNone/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Другими словами,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карта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позволяет увидеть и понять поток создания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ценности, обеспечить общий язык для принятия решений и воплощения их в реальность.</a:t>
            </a: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23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16632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Пример карты текущего состояния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005698"/>
            <a:ext cx="7899400" cy="526466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971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16632"/>
            <a:ext cx="7910014" cy="644649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Почему картирование потока создания ценности настолько важный инструмент?</a:t>
            </a:r>
            <a:endParaRPr lang="ru-RU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-36512" y="1268760"/>
            <a:ext cx="9144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80000"/>
              </a:lnSpc>
              <a:spcBef>
                <a:spcPts val="600"/>
              </a:spcBef>
              <a:buFontTx/>
              <a:buChar char="•"/>
              <a:defRPr/>
            </a:pPr>
            <a:r>
              <a:rPr lang="ru-RU" sz="22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карта</a:t>
            </a:r>
            <a:r>
              <a:rPr lang="ru-RU" sz="2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помогает видеть не отдельный производственный процесс, а весь поток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ts val="600"/>
              </a:spcBef>
              <a:buFontTx/>
              <a:buChar char="•"/>
              <a:defRPr/>
            </a:pPr>
            <a:r>
              <a:rPr lang="ru-RU" sz="22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карта</a:t>
            </a:r>
            <a:r>
              <a:rPr lang="ru-RU" sz="2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помогает видеть не только потери, но и их источники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ts val="600"/>
              </a:spcBef>
              <a:buFontTx/>
              <a:buChar char="•"/>
              <a:defRPr/>
            </a:pPr>
            <a:r>
              <a:rPr lang="ru-RU" sz="22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карта</a:t>
            </a:r>
            <a:r>
              <a:rPr lang="ru-RU" sz="2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делает многие решения, связанные с потоком, ясными, понятными и простыми для обсуждения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ts val="600"/>
              </a:spcBef>
              <a:buFontTx/>
              <a:buChar char="•"/>
              <a:defRPr/>
            </a:pPr>
            <a:r>
              <a:rPr lang="ru-RU" sz="22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карта</a:t>
            </a:r>
            <a:r>
              <a:rPr lang="ru-RU" sz="2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увязывает принципы и методы концепции «бережливое производство» с другими инструментами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ts val="600"/>
              </a:spcBef>
              <a:buFontTx/>
              <a:buChar char="•"/>
              <a:defRPr/>
            </a:pPr>
            <a:r>
              <a:rPr lang="ru-RU" sz="22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карта</a:t>
            </a:r>
            <a:r>
              <a:rPr lang="ru-RU" sz="2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помогает спланировать движение всего потока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ts val="600"/>
              </a:spcBef>
              <a:buFontTx/>
              <a:buChar char="•"/>
              <a:defRPr/>
            </a:pPr>
            <a:r>
              <a:rPr lang="ru-RU" sz="22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карта</a:t>
            </a:r>
            <a:r>
              <a:rPr lang="ru-RU" sz="2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показывает связь между материальными и информационными потоками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ts val="600"/>
              </a:spcBef>
              <a:buFontTx/>
              <a:buChar char="•"/>
              <a:defRPr/>
            </a:pPr>
            <a:r>
              <a:rPr lang="ru-RU" sz="22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карта</a:t>
            </a:r>
            <a:r>
              <a:rPr lang="ru-RU" sz="2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помогает описать будущее состояние процесса и сформировать план действий по переводу процесса из текущего в будущее состояние с целью сокращения потерь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ts val="600"/>
              </a:spcBef>
              <a:buFontTx/>
              <a:buChar char="•"/>
              <a:defRPr/>
            </a:pPr>
            <a:r>
              <a:rPr lang="ru-RU" sz="22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карта</a:t>
            </a:r>
            <a:r>
              <a:rPr lang="ru-RU" sz="22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позволяет накапливать информацию и обеспечивает преемственность процесса совершенствования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65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88"/>
            <a:ext cx="7982022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Построение карты потока создания ценности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2008" y="1340768"/>
            <a:ext cx="579613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271463">
              <a:spcBef>
                <a:spcPts val="600"/>
              </a:spcBef>
            </a:pPr>
            <a:r>
              <a:rPr lang="ru-RU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Для начала следует выбрать семейство продуктов, которое интересует вашего потребителя.</a:t>
            </a:r>
          </a:p>
          <a:p>
            <a:pPr indent="271463">
              <a:spcBef>
                <a:spcPts val="600"/>
              </a:spcBef>
            </a:pPr>
            <a:r>
              <a:rPr lang="ru-RU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Описание текущего состояния выполняется путем сбора информации в цехе. Этот процесс предусматривает получение информации, нужной для построения будущего состояния. Стрелки между текущим и будущим состояниями идут в обоих направлениях, показывая, что действия по разработке текущего и будущего состояний частично совпадают. </a:t>
            </a:r>
          </a:p>
          <a:p>
            <a:pPr indent="271463">
              <a:spcBef>
                <a:spcPts val="600"/>
              </a:spcBef>
            </a:pPr>
            <a:r>
              <a:rPr lang="ru-RU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 последнее – это подготовка и активное использование плана внедрения, в котором на одной странице описывается, как вы планируете достичь будущего состояния.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ts val="600"/>
              </a:spcBef>
              <a:defRPr/>
            </a:pPr>
            <a:endParaRPr lang="ru-RU" sz="1900" b="1" kern="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па 29"/>
          <p:cNvGrpSpPr>
            <a:grpSpLocks/>
          </p:cNvGrpSpPr>
          <p:nvPr/>
        </p:nvGrpSpPr>
        <p:grpSpPr bwMode="auto">
          <a:xfrm>
            <a:off x="5868144" y="1521867"/>
            <a:ext cx="3168352" cy="4643437"/>
            <a:chOff x="1000100" y="1214422"/>
            <a:chExt cx="5143536" cy="4643470"/>
          </a:xfrm>
        </p:grpSpPr>
        <p:sp>
          <p:nvSpPr>
            <p:cNvPr id="11" name="Овал 10"/>
            <p:cNvSpPr/>
            <p:nvPr/>
          </p:nvSpPr>
          <p:spPr>
            <a:xfrm>
              <a:off x="1714899" y="1214422"/>
              <a:ext cx="3642890" cy="9286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Выбор семейства</a:t>
              </a:r>
            </a:p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продукции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714899" y="2571744"/>
              <a:ext cx="3642890" cy="8572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Составление карты текущего состояния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714899" y="3786190"/>
              <a:ext cx="3642890" cy="85725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Составление карты будущего состояния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714899" y="5000636"/>
              <a:ext cx="3642890" cy="8572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План мероприятий и его внедрение</a:t>
              </a:r>
            </a:p>
          </p:txBody>
        </p:sp>
        <p:cxnSp>
          <p:nvCxnSpPr>
            <p:cNvPr id="16" name="Прямая соединительная линия 15"/>
            <p:cNvCxnSpPr>
              <a:stCxn id="11" idx="4"/>
              <a:endCxn id="12" idx="0"/>
            </p:cNvCxnSpPr>
            <p:nvPr/>
          </p:nvCxnSpPr>
          <p:spPr>
            <a:xfrm rot="5400000">
              <a:off x="3322029" y="2357430"/>
              <a:ext cx="42862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>
              <a:stCxn id="12" idx="2"/>
              <a:endCxn id="14" idx="0"/>
            </p:cNvCxnSpPr>
            <p:nvPr/>
          </p:nvCxnSpPr>
          <p:spPr>
            <a:xfrm rot="5400000">
              <a:off x="3357748" y="3607595"/>
              <a:ext cx="357191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3394349" y="4822042"/>
              <a:ext cx="35719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Выгнутая влево стрелка 18"/>
            <p:cNvSpPr/>
            <p:nvPr/>
          </p:nvSpPr>
          <p:spPr>
            <a:xfrm>
              <a:off x="1000100" y="2928934"/>
              <a:ext cx="714799" cy="142876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Выгнутая влево стрелка 19"/>
            <p:cNvSpPr/>
            <p:nvPr/>
          </p:nvSpPr>
          <p:spPr>
            <a:xfrm flipH="1" flipV="1">
              <a:off x="5357789" y="2786058"/>
              <a:ext cx="785847" cy="1500198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475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097280"/>
            <a:ext cx="84963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7. Провести картирование текущего состояния проблемных процессов.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8. Провести анализ текущего состояния используя инструменты бережливого производства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(диаграмма </a:t>
            </a:r>
            <a:r>
              <a:rPr lang="ru-RU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Исикавы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en-US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+1 </a:t>
            </a:r>
            <a:r>
              <a:rPr lang="en-US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5 почему)</a:t>
            </a:r>
          </a:p>
          <a:p>
            <a:pPr lvl="0" algn="just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9. Составить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карту потока будущего состояния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10. Составить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карту потока целевого состояния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11. Составить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план работ по достижению целевого состояния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12. Организовать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работу по составлению недельных планов с ежедневной детализацией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13. Организовать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системную работу по мониторингу выполнения намеченных планов </a:t>
            </a:r>
            <a:endParaRPr lang="ru-RU" sz="22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14. Алгоритм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доклада по реализации проекта Бережливая поликлиника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</p:spTree>
    <p:extLst>
      <p:ext uri="{BB962C8B-B14F-4D97-AF65-F5344CB8AC3E}">
        <p14:creationId xmlns:p14="http://schemas.microsoft.com/office/powerpoint/2010/main" val="18296018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ПОТОКИ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555776" y="1332384"/>
            <a:ext cx="3024336" cy="1232520"/>
          </a:xfrm>
          <a:prstGeom prst="rightArrow">
            <a:avLst>
              <a:gd name="adj1" fmla="val 46338"/>
              <a:gd name="adj2" fmla="val 52016"/>
            </a:avLst>
          </a:prstGeom>
          <a:solidFill>
            <a:srgbClr val="FF99FF"/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Лечебные процессы</a:t>
            </a:r>
            <a:endParaRPr 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555776" y="4644752"/>
            <a:ext cx="3024336" cy="1232520"/>
          </a:xfrm>
          <a:prstGeom prst="rightArrow">
            <a:avLst>
              <a:gd name="adj1" fmla="val 46338"/>
              <a:gd name="adj2" fmla="val 52016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информационный</a:t>
            </a:r>
            <a:endParaRPr 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275856" y="2988568"/>
            <a:ext cx="2232248" cy="1232520"/>
          </a:xfrm>
          <a:prstGeom prst="rightArrow">
            <a:avLst>
              <a:gd name="adj1" fmla="val 46338"/>
              <a:gd name="adj2" fmla="val 52016"/>
            </a:avLst>
          </a:prstGeom>
          <a:ln>
            <a:solidFill>
              <a:srgbClr val="008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Пациенты</a:t>
            </a:r>
            <a:endParaRPr 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5652120" y="1628800"/>
            <a:ext cx="349188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8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 рассматриваем</a:t>
            </a:r>
            <a:endParaRPr lang="ru-RU" sz="28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5580112" y="2655501"/>
            <a:ext cx="3563888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Ожидания пациентов, перемещения, оформление документов</a:t>
            </a:r>
            <a:endParaRPr lang="ru-RU" sz="2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5580112" y="4793361"/>
            <a:ext cx="3563888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Приказы, графики, планы в </a:t>
            </a:r>
            <a:r>
              <a:rPr lang="ru-RU" sz="2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эл.виде</a:t>
            </a: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или на бумажном носителе</a:t>
            </a:r>
            <a:endParaRPr lang="ru-RU" sz="2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83768" y="1268760"/>
            <a:ext cx="6660232" cy="1368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35496" y="2060848"/>
            <a:ext cx="3240360" cy="3024336"/>
          </a:xfrm>
          <a:prstGeom prst="rightArrow">
            <a:avLst>
              <a:gd name="adj1" fmla="val 40540"/>
              <a:gd name="adj2" fmla="val 31690"/>
            </a:avLst>
          </a:prstGeom>
          <a:gradFill>
            <a:gsLst>
              <a:gs pos="0">
                <a:srgbClr val="0000FF">
                  <a:alpha val="45000"/>
                </a:srgb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solidFill>
              <a:srgbClr val="00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endParaRPr lang="ru-RU" sz="2500" b="1" spc="-1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0" y="3184208"/>
            <a:ext cx="3491880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600" b="1" spc="-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Лечебно-профилактический</a:t>
            </a:r>
            <a:endParaRPr lang="ru-RU" sz="2600" b="1" spc="-1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488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Лечебный и информационный потоки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0" y="1525892"/>
            <a:ext cx="5220072" cy="423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71463">
              <a:lnSpc>
                <a:spcPct val="90000"/>
              </a:lnSpc>
              <a:spcBef>
                <a:spcPts val="600"/>
              </a:spcBef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бережливом производстве информационный поток считается таким же важным, как и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лечебный.</a:t>
            </a:r>
          </a:p>
          <a:p>
            <a:pPr indent="271463">
              <a:lnSpc>
                <a:spcPct val="9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Информационный поток сообщает каждому процессу, что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делать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дальше. </a:t>
            </a: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271463">
              <a:lnSpc>
                <a:spcPct val="9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Информационный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поток должен быть организован таким образом, чтобы каждый процесс выполнял только то, что нужно следующему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процессу.</a:t>
            </a: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7"/>
          <p:cNvGrpSpPr>
            <a:grpSpLocks/>
          </p:cNvGrpSpPr>
          <p:nvPr/>
        </p:nvGrpSpPr>
        <p:grpSpPr bwMode="auto">
          <a:xfrm>
            <a:off x="5344258" y="1997075"/>
            <a:ext cx="3714750" cy="3643313"/>
            <a:chOff x="1857356" y="2214554"/>
            <a:chExt cx="4000528" cy="385765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857356" y="3572716"/>
              <a:ext cx="4000528" cy="12858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b="1" dirty="0" smtClean="0">
                  <a:solidFill>
                    <a:schemeClr val="tx1"/>
                  </a:solidFill>
                </a:rPr>
                <a:t>ЛЕЧЕБНЫЙ ПОТОК</a:t>
              </a:r>
              <a:endParaRPr lang="ru-RU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 flipH="1">
              <a:off x="1928371" y="2214554"/>
              <a:ext cx="3856920" cy="1215287"/>
            </a:xfrm>
            <a:prstGeom prst="curvedDownArrow">
              <a:avLst>
                <a:gd name="adj1" fmla="val 25000"/>
                <a:gd name="adj2" fmla="val 50000"/>
                <a:gd name="adj3" fmla="val 2621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ru-RU" sz="2400" b="1" dirty="0">
                  <a:solidFill>
                    <a:schemeClr val="tx1"/>
                  </a:solidFill>
                </a:rPr>
                <a:t>ИНФОРМАЦИЯ</a:t>
              </a:r>
            </a:p>
          </p:txBody>
        </p:sp>
        <p:sp>
          <p:nvSpPr>
            <p:cNvPr id="14" name="Выгнутая вниз стрелка 13"/>
            <p:cNvSpPr/>
            <p:nvPr/>
          </p:nvSpPr>
          <p:spPr>
            <a:xfrm>
              <a:off x="1928371" y="4929198"/>
              <a:ext cx="3856920" cy="1143008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b="1" dirty="0" smtClean="0">
                  <a:solidFill>
                    <a:schemeClr val="tx1"/>
                  </a:solidFill>
                </a:rPr>
                <a:t>ПАЦИЕНТЫ</a:t>
              </a:r>
              <a:endParaRPr lang="ru-RU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035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16632"/>
            <a:ext cx="7838006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Золотые правила построения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4221088"/>
            <a:ext cx="45365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1320326"/>
            <a:ext cx="896448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Результаты общей работы: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собрали информацию, что-то услышали, что-то увидели, в ИТОГЕ: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6512" y="3535966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Делайте это </a:t>
            </a:r>
            <a:r>
              <a:rPr lang="ru-RU" sz="24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самостоятельно,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двигаясь </a:t>
            </a:r>
            <a:r>
              <a:rPr lang="ru-RU" sz="24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 фактическим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путям лечебных и информационных потоков.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2420888"/>
            <a:ext cx="1296144" cy="504056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339752" y="2204864"/>
            <a:ext cx="1296144" cy="864096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067944" y="2276872"/>
            <a:ext cx="1368152" cy="72008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5796136" y="2204864"/>
            <a:ext cx="864096" cy="79208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236296" y="2204864"/>
            <a:ext cx="1296144" cy="86409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51520" y="3212976"/>
            <a:ext cx="864096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8520" y="1268760"/>
            <a:ext cx="8892480" cy="2088232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44016" y="1268760"/>
            <a:ext cx="8892480" cy="2088232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45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7765998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Золотые правила построения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216024" y="1196752"/>
            <a:ext cx="8892480" cy="3717171"/>
          </a:xfrm>
          <a:custGeom>
            <a:avLst/>
            <a:gdLst>
              <a:gd name="connsiteX0" fmla="*/ 0 w 8748464"/>
              <a:gd name="connsiteY0" fmla="*/ 0 h 3681008"/>
              <a:gd name="connsiteX1" fmla="*/ 8748464 w 8748464"/>
              <a:gd name="connsiteY1" fmla="*/ 0 h 3681008"/>
              <a:gd name="connsiteX2" fmla="*/ 8748464 w 8748464"/>
              <a:gd name="connsiteY2" fmla="*/ 3681008 h 3681008"/>
              <a:gd name="connsiteX3" fmla="*/ 0 w 8748464"/>
              <a:gd name="connsiteY3" fmla="*/ 3681008 h 3681008"/>
              <a:gd name="connsiteX4" fmla="*/ 0 w 8748464"/>
              <a:gd name="connsiteY4" fmla="*/ 0 h 368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8464" h="3681008">
                <a:moveTo>
                  <a:pt x="0" y="0"/>
                </a:moveTo>
                <a:lnTo>
                  <a:pt x="8748464" y="0"/>
                </a:lnTo>
                <a:lnTo>
                  <a:pt x="8748464" y="3681008"/>
                </a:lnTo>
                <a:lnTo>
                  <a:pt x="0" y="3681008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0363">
              <a:lnSpc>
                <a:spcPct val="110000"/>
              </a:lnSpc>
            </a:pPr>
            <a:r>
              <a:rPr lang="ru-RU" sz="24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Быстро пройти по потоку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 </a:t>
            </a:r>
          </a:p>
          <a:p>
            <a:pPr>
              <a:lnSpc>
                <a:spcPct val="110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понять последовательность, ощутить ритм;</a:t>
            </a:r>
          </a:p>
          <a:p>
            <a:pPr indent="360363">
              <a:lnSpc>
                <a:spcPct val="110000"/>
              </a:lnSpc>
            </a:pPr>
            <a:r>
              <a:rPr lang="ru-RU" sz="24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Начинаем с конца лечебного процесса, идем вверх по потоку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 объемы, очереди пациентов, проблемы с пациентом. </a:t>
            </a:r>
          </a:p>
          <a:p>
            <a:pPr indent="360363">
              <a:lnSpc>
                <a:spcPct val="110000"/>
              </a:lnSpc>
            </a:pPr>
            <a:r>
              <a:rPr lang="ru-RU" sz="24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Секундомер, рулетка, внимательность, достоверность, понимание процессов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</a:t>
            </a:r>
          </a:p>
          <a:p>
            <a:pPr>
              <a:lnSpc>
                <a:spcPct val="110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залог правильного сбора данных и принятия решений по улучшению на основании фактов.</a:t>
            </a: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323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16632"/>
            <a:ext cx="7910014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Золотые правила построения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8686800" cy="49466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Наброски делать карандашом 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Исправлять на месте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Компьютер не применять</a:t>
            </a:r>
          </a:p>
          <a:p>
            <a:pPr>
              <a:buFont typeface="Wingdings 2" pitchFamily="18" charset="2"/>
              <a:buNone/>
            </a:pPr>
            <a:r>
              <a:rPr lang="ru-RU" sz="24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Вам понадобятся: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Карандаш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Бумага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Ластик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Рулетка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Секундомер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 самое главное – желание и настроение</a:t>
            </a:r>
          </a:p>
        </p:txBody>
      </p:sp>
      <p:pic>
        <p:nvPicPr>
          <p:cNvPr id="13" name="Picture 3" descr="C:\Documents and Settings\Admin\Рабочий стол\картинки для Картирования\1208188324_d6a216263595412f3d162be07503db7a_ful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12423" y="2071688"/>
            <a:ext cx="32253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Documents and Settings\Admin\Рабочий стол\картинки для Картирования\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43570" y="2071680"/>
            <a:ext cx="2071702" cy="113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 descr="C:\Documents and Settings\Admin\Рабочий стол\картинки для Картирования\img_stopWatch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429521" y="2071680"/>
            <a:ext cx="1393109" cy="1143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50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16632"/>
            <a:ext cx="8126038" cy="684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Уровень детализации картирования потока направлен на выявление проблемных мест</a:t>
            </a:r>
            <a:endParaRPr lang="ru-RU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635000" y="2080007"/>
            <a:ext cx="79248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71463" algn="just">
              <a:spcBef>
                <a:spcPts val="600"/>
              </a:spcBef>
            </a:pPr>
            <a:r>
              <a:rPr lang="ru-RU" sz="2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Каждая </a:t>
            </a:r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проблемная область, определенная на укрупненной карте потока создания ценности, может быть подробно изучена  путем составления новой детальной карты потока создания ценности.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564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198046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Построение карты текущего состояния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94665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Отразить запросы потребителя (клиента);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Определить основные стадии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лечебных процессов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(операции);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Заполнить параметры каждой операции,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определить количество пациентов и время их ожидания;</a:t>
            </a:r>
            <a:endParaRPr lang="ru-RU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Отразить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информационный поток: каким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образом каждый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процесс получает сведения о том, что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делать дальше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Обозначить места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«выталкивания» пациентов (направлений к врачу без его приглашения);</a:t>
            </a:r>
            <a:endParaRPr lang="ru-RU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Определить время добавления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ценности;</a:t>
            </a:r>
            <a:endParaRPr lang="ru-RU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Определить время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нахождения пациентов в очереди.</a:t>
            </a:r>
            <a:endParaRPr lang="ru-RU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146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198046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Составление карты текущего состояния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0" y="1027460"/>
            <a:ext cx="9144000" cy="864096"/>
          </a:xfrm>
        </p:spPr>
        <p:txBody>
          <a:bodyPr>
            <a:noAutofit/>
          </a:bodyPr>
          <a:lstStyle/>
          <a:p>
            <a:pPr indent="17463">
              <a:spcBef>
                <a:spcPts val="600"/>
              </a:spcBef>
              <a:buNone/>
            </a:pP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 картировании потока создания ценности на рабочем месте заполняется следующая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таблица:</a:t>
            </a:r>
            <a:endParaRPr lang="ru-RU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361129"/>
              </p:ext>
            </p:extLst>
          </p:nvPr>
        </p:nvGraphicFramePr>
        <p:xfrm>
          <a:off x="323528" y="2455127"/>
          <a:ext cx="8501122" cy="3206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58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87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294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43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00026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6295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№ по</a:t>
                      </a:r>
                      <a:r>
                        <a:rPr lang="ru-RU" sz="1600" b="1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порядку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Символ 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Описание процесса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Расстояние, м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ВЦ, сек.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ВСЦ, сек.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Идеи по </a:t>
                      </a:r>
                      <a:r>
                        <a:rPr lang="ru-RU" sz="1600" b="1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совершенствова-нию</a:t>
                      </a:r>
                      <a:endParaRPr lang="ru-RU" sz="16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863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863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863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863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8633">
                <a:tc gridSpan="3"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362" y="2030760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463" algn="ctr">
              <a:spcBef>
                <a:spcPts val="600"/>
              </a:spcBef>
              <a:buFont typeface="Arial" pitchFamily="34" charset="0"/>
              <a:buNone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Обязательно указывается наименование </a:t>
            </a:r>
            <a:r>
              <a:rPr lang="ru-RU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картируемого</a:t>
            </a: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процесса</a:t>
            </a:r>
            <a:endParaRPr lang="ru-RU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30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198046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Составление карты текущего состояния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07504" y="1078260"/>
            <a:ext cx="896448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61950" eaLnBrk="0" hangingPunct="0"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Разъяснение таблицы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indent="361950" eaLnBrk="0" hangingPunct="0"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71463" indent="-271463" eaLnBrk="0" hangingPunct="0">
              <a:spcBef>
                <a:spcPts val="1200"/>
              </a:spcBef>
              <a:buSzPct val="100000"/>
              <a:buFont typeface="+mj-lt"/>
              <a:buAutoNum type="arabicPeriod"/>
              <a:defRPr/>
            </a:pPr>
            <a:r>
              <a:rPr lang="ru-RU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Записывается </a:t>
            </a:r>
            <a:r>
              <a:rPr lang="ru-RU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порядковый номер процесса.</a:t>
            </a:r>
          </a:p>
          <a:p>
            <a:pPr marL="271463" indent="-271463" eaLnBrk="0" hangingPunct="0">
              <a:spcBef>
                <a:spcPts val="1200"/>
              </a:spcBef>
              <a:buSzPct val="100000"/>
              <a:buFont typeface="+mj-lt"/>
              <a:buAutoNum type="arabicPeriod"/>
              <a:defRPr/>
            </a:pPr>
            <a:r>
              <a:rPr lang="ru-RU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зависимости от того, что происходит на операции, проставляются  соответствующие значки, их может быть  несколько в одном процессе. Важно указать все подходящие символы, чтобы в дальнейшем иметь полную информацию для устранения потерь.</a:t>
            </a:r>
          </a:p>
          <a:p>
            <a:pPr marL="271463" indent="-271463" eaLnBrk="0" hangingPunct="0">
              <a:spcBef>
                <a:spcPts val="600"/>
              </a:spcBef>
              <a:buSzPct val="100000"/>
              <a:buFont typeface="+mj-lt"/>
              <a:buAutoNum type="arabicPeriod"/>
              <a:defRPr/>
            </a:pPr>
            <a:r>
              <a:rPr lang="ru-RU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Описываются действия, происходящие в конкретном процессе.</a:t>
            </a:r>
          </a:p>
          <a:p>
            <a:pPr marL="271463" indent="-271463" eaLnBrk="0" hangingPunct="0">
              <a:spcBef>
                <a:spcPts val="600"/>
              </a:spcBef>
              <a:buSzPct val="100000"/>
              <a:buFont typeface="+mj-lt"/>
              <a:buAutoNum type="arabicPeriod"/>
              <a:defRPr/>
            </a:pPr>
            <a:r>
              <a:rPr lang="ru-RU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Указывается расстояние в метрах, которое проходит работник </a:t>
            </a:r>
            <a:r>
              <a:rPr lang="ru-RU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или пациент во </a:t>
            </a:r>
            <a:r>
              <a:rPr lang="ru-RU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время процесса. </a:t>
            </a:r>
          </a:p>
          <a:p>
            <a:pPr marL="271463" eaLnBrk="0" hangingPunct="0">
              <a:buClr>
                <a:schemeClr val="accent1"/>
              </a:buClr>
              <a:buSzPct val="100000"/>
              <a:defRPr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Для того чтобы определить количество метров, необходимо сосчитать шаги и умножить на 0,75 (рассчитанный показатель</a:t>
            </a: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): 8 </a:t>
            </a: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шагов составят 8*0,75=6 метров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-182238" y="1548160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463" algn="ctr">
              <a:spcBef>
                <a:spcPts val="600"/>
              </a:spcBef>
              <a:buFont typeface="Arial" pitchFamily="34" charset="0"/>
              <a:buNone/>
            </a:pPr>
            <a:endParaRPr lang="ru-RU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500" y="1689725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3" algn="ctr">
              <a:spcBef>
                <a:spcPts val="600"/>
              </a:spcBef>
              <a:buFont typeface="Arial" pitchFamily="34" charset="0"/>
              <a:buNone/>
            </a:pPr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Обязательно указывается наименование </a:t>
            </a:r>
            <a:r>
              <a:rPr lang="ru-RU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картируемого</a:t>
            </a:r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процесса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422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07504" y="1268760"/>
            <a:ext cx="896448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588" indent="442913">
              <a:spcBef>
                <a:spcPts val="1200"/>
              </a:spcBef>
              <a:tabLst>
                <a:tab pos="360363" algn="l"/>
              </a:tabLst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Время цикла (ВЦ) – 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время, необходимое для завершения одного цикла операции. Обычно измеряется от пуска до остановки.</a:t>
            </a:r>
          </a:p>
          <a:p>
            <a:pPr marL="1588" indent="442913">
              <a:spcBef>
                <a:spcPts val="1200"/>
              </a:spcBef>
              <a:tabLst>
                <a:tab pos="360363" algn="l"/>
              </a:tabLst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Время создания ценности (ВСЦ) 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время 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выполнения работ по созданию того, за что готов платить потребитель. Не все процессы в потоке создают ценность. Поэтому в некоторых процессах ВСЦ=0</a:t>
            </a:r>
          </a:p>
          <a:p>
            <a:pPr marL="1588" indent="442913">
              <a:spcBef>
                <a:spcPts val="1200"/>
              </a:spcBef>
              <a:tabLst>
                <a:tab pos="360363" algn="l"/>
              </a:tabLst>
            </a:pP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Коэффициент эффективности процесса 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определяется по формуле: 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эф=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ВСЦ/ВЦ 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*100%. </a:t>
            </a:r>
            <a:endParaRPr lang="ru-RU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1588" indent="442913">
              <a:spcBef>
                <a:spcPts val="1200"/>
              </a:spcBef>
              <a:tabLst>
                <a:tab pos="360363" algn="l"/>
              </a:tabLst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Если </a:t>
            </a:r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эф&gt;20%, значит плохо прокартирован процесс</a:t>
            </a:r>
          </a:p>
          <a:p>
            <a:pPr marL="1588" indent="442913" eaLnBrk="0" hangingPunct="0">
              <a:spcBef>
                <a:spcPts val="1200"/>
              </a:spcBef>
              <a:buClr>
                <a:schemeClr val="accent1"/>
              </a:buClr>
              <a:buSzPct val="100000"/>
              <a:tabLst>
                <a:tab pos="360363" algn="l"/>
              </a:tabLst>
              <a:defRPr/>
            </a:pPr>
            <a:endParaRPr lang="ru-RU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61950" eaLnBrk="0" hangingPunct="0">
              <a:buClr>
                <a:schemeClr val="accent1"/>
              </a:buClr>
              <a:buSzPct val="100000"/>
              <a:defRPr/>
            </a:pPr>
            <a:endParaRPr lang="ru-RU" sz="2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362" y="188640"/>
            <a:ext cx="8126038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Показатели ЛИН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773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136392"/>
            <a:ext cx="8724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Создание проектного офиса, работа которого организована на принципах «</a:t>
            </a:r>
            <a:r>
              <a:rPr lang="ru-RU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Хосин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канри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2. Провести обучение группы проектного офиса принципам и инструментам бережливого производства.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3. Составить дорожную карту на улучшения.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4. Составить тактический план реализации проекта с недельной детализацией.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5. Организовать сбор проблем и предложений от пациентов (клиентов</a:t>
            </a:r>
            <a: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), медперсонала 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 провести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фотофиксацию</a:t>
            </a:r>
            <a: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200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6. При помощи инструментов бережливого производства и диаграммы Парето определить наиболее проблемные процессы. </a:t>
            </a: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136392"/>
            <a:ext cx="8724900" cy="74955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932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198046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Символы применяемые при картировании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60</a:t>
            </a:fld>
            <a:endParaRPr lang="ru-RU"/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97" y="1001027"/>
            <a:ext cx="4365408" cy="537941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49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88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Запасы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0" y="1844824"/>
            <a:ext cx="91440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8775" indent="363538"/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 КПСЦ изображаем каждое место, где образуется очередь или складируются лекарства и материалы  с  пометкой количества, времени за которое запасы могут быть использованы</a:t>
            </a:r>
          </a:p>
          <a:p>
            <a:pPr marL="358775" indent="363538"/>
            <a:endParaRPr lang="ru-RU" sz="28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4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4221088"/>
            <a:ext cx="1656184" cy="2016224"/>
          </a:xfrm>
          <a:prstGeom prst="rect">
            <a:avLst/>
          </a:prstGeom>
          <a:noFill/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303463" y="4221088"/>
            <a:ext cx="6840537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Здесь поток прерывается!</a:t>
            </a:r>
            <a:endParaRPr lang="ru-RU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236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Типичные ошибки при картографии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0" y="1196752"/>
            <a:ext cx="91440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263525"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Применение картирования, там где нет продукта</a:t>
            </a:r>
          </a:p>
          <a:p>
            <a:pPr marL="180975" indent="263525"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Отслеживание действий мед. персонала, а не пациентов</a:t>
            </a:r>
          </a:p>
          <a:p>
            <a:pPr marL="180975" indent="263525"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Картирование без наблюдения за фактическим процессом</a:t>
            </a:r>
          </a:p>
          <a:p>
            <a:pPr marL="180975" indent="263525"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Картирование потока без офисных операций.</a:t>
            </a:r>
          </a:p>
          <a:p>
            <a:pPr marL="180975" indent="263525"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Непринятие во внимание совместного использования ресурсов разными пациентами. </a:t>
            </a:r>
          </a:p>
          <a:p>
            <a:pPr marL="180975" indent="263525"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Наблюдатель сбивается с маршрута отслеживаемого пациента.</a:t>
            </a:r>
          </a:p>
          <a:p>
            <a:pPr marL="180975" indent="263525"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Не способность отделить время операций создающих и не создающих ценность.</a:t>
            </a:r>
          </a:p>
          <a:p>
            <a:pPr marL="180975" indent="263525"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Забываем выявить неформальные  действия и каналы передачи информации</a:t>
            </a:r>
          </a:p>
          <a:p>
            <a:pPr marL="180975" indent="263525">
              <a:buAutoNum type="arabicPeriod"/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Картирование  потока поручается специалистам, выполняющим эти операции или отвечающим за их результаты.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752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16632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Пример карты текущего состояния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" y="1005698"/>
            <a:ext cx="8282859" cy="55202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667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097280"/>
            <a:ext cx="84963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7. Провести картирование текущего состояния проблемных процессов.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8. Провести анализ текущего состояния используя инструменты бережливого производства (диаграмма </a:t>
            </a:r>
            <a:r>
              <a:rPr lang="ru-RU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Исикавы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en-US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+1 </a:t>
            </a:r>
            <a:r>
              <a:rPr lang="en-US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5 почему)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9. Составить карту потока будущего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10. Составить карту потока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11. Составить план работ по достижению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12. Организовать работу по составлению недельных планов с ежедневной детализацией.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13. Организовать системную работу по мониторингу выполнения намеченных планов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14. Алгоритм доклада по реализации проекта Бережливая поликлиника.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314" y="1822979"/>
            <a:ext cx="8724900" cy="10218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88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410" name="Picture 2" descr="komanda-grebtsov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71" y="1248226"/>
            <a:ext cx="7489372" cy="511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8689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434" name="Picture 2" descr="komanda-grebtsov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83" y="1031419"/>
            <a:ext cx="6974110" cy="524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8163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458" name="Picture 2" descr="komanda-grebtsov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98" y="973365"/>
            <a:ext cx="7108144" cy="531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420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482" name="Picture 2" descr="komanda-grebtsov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4" y="943882"/>
            <a:ext cx="7343256" cy="548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3039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506" name="Picture 2" descr="komanda-grebtsov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30" y="1102176"/>
            <a:ext cx="7104970" cy="530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608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4624"/>
            <a:ext cx="7920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1. Создание проектного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офиса, 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работа которого организована на принципах «</a:t>
            </a:r>
            <a:r>
              <a:rPr lang="ru-RU" sz="2200" b="1" dirty="0" err="1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Хосин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канри</a:t>
            </a:r>
            <a:r>
              <a:rPr lang="ru-RU" sz="2200" b="1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»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29456" y="1124744"/>
            <a:ext cx="6408712" cy="5040560"/>
            <a:chOff x="1475656" y="1124744"/>
            <a:chExt cx="6408712" cy="5040560"/>
          </a:xfrm>
        </p:grpSpPr>
        <p:sp>
          <p:nvSpPr>
            <p:cNvPr id="3" name="Равнобедренный треугольник 2"/>
            <p:cNvSpPr/>
            <p:nvPr/>
          </p:nvSpPr>
          <p:spPr>
            <a:xfrm>
              <a:off x="1475656" y="1124744"/>
              <a:ext cx="6408712" cy="5040560"/>
            </a:xfrm>
            <a:prstGeom prst="triangl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707904" y="2636912"/>
              <a:ext cx="1944216" cy="0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2915816" y="3861048"/>
              <a:ext cx="3528392" cy="0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167721" y="5094709"/>
              <a:ext cx="5040000" cy="0"/>
            </a:xfrm>
            <a:prstGeom prst="line">
              <a:avLst/>
            </a:prstGeom>
            <a:ln w="317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522371" y="1724025"/>
            <a:ext cx="163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Хосин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-команда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Минздрав РФ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ru-RU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28936" y="2997651"/>
            <a:ext cx="2871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Тактическая команда </a:t>
            </a:r>
          </a:p>
          <a:p>
            <a:pPr algn="ctr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Минздрав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регионов</a:t>
            </a:r>
            <a:endParaRPr lang="ru-RU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3089" y="4171436"/>
            <a:ext cx="441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Оперативная команда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Рабочая группа поликлиник </a:t>
            </a:r>
            <a:endParaRPr lang="ru-RU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8951" y="5256380"/>
            <a:ext cx="515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Команда исполнителей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Команда для решения конкретных задач</a:t>
            </a:r>
            <a:endParaRPr lang="ru-RU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8657" y="1590674"/>
            <a:ext cx="251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Стратегия на 3-5 лет.</a:t>
            </a:r>
          </a:p>
          <a:p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Тактика – </a:t>
            </a:r>
            <a:r>
              <a:rPr lang="ru-RU" sz="1400" b="1" dirty="0" err="1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хосин</a:t>
            </a:r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 план более конкретный на 6-18 мес.</a:t>
            </a:r>
            <a:endParaRPr lang="ru-RU" sz="14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5508" y="2857499"/>
            <a:ext cx="2510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Стратегия на 3-5 лет.</a:t>
            </a:r>
          </a:p>
          <a:p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Тактика – проекты на 3-6 мес.</a:t>
            </a:r>
            <a:endParaRPr lang="ru-RU" sz="14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85508" y="4100810"/>
            <a:ext cx="2510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Стратегия на 3-5 лет.</a:t>
            </a:r>
          </a:p>
          <a:p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Тактика – мини-проекты на 1 </a:t>
            </a:r>
            <a:r>
              <a:rPr lang="ru-RU" sz="1400" b="1" dirty="0" err="1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нед</a:t>
            </a:r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.- 3 мес.</a:t>
            </a:r>
            <a:endParaRPr lang="ru-RU" sz="14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22157" y="5277534"/>
            <a:ext cx="251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Мини-проекты и конкретные инициативы со сроком реализации в несколько недель</a:t>
            </a:r>
            <a:endParaRPr lang="ru-RU" sz="14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4283968" y="1913839"/>
            <a:ext cx="2256532" cy="0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4966382" y="3122829"/>
            <a:ext cx="1663018" cy="0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5791200" y="4430929"/>
            <a:ext cx="842057" cy="0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6361689" y="5600700"/>
            <a:ext cx="322368" cy="0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6018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530" name="Picture 2" descr="komanda-grebtsov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2" y="991053"/>
            <a:ext cx="7163026" cy="538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2189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554" name="Picture 2" descr="komanda-grebtsov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53" y="971553"/>
            <a:ext cx="7308170" cy="545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5075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578" name="Picture 2" descr="komanda-grebtsov-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27" y="948194"/>
            <a:ext cx="7309073" cy="542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752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602" name="Picture 2" descr="komanda-grebtsov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73" y="942519"/>
            <a:ext cx="7253494" cy="542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4039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6626" name="Picture 2" descr="komanda-grebtsov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73" y="915079"/>
            <a:ext cx="7231231" cy="542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2213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7650" name="Picture 2" descr="komanda-grebtsov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06" y="943428"/>
            <a:ext cx="7373259" cy="549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855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8674" name="Picture 2" descr="komanda-grebtsov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987651"/>
            <a:ext cx="7186612" cy="539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7700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Сила анализа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9698" name="Picture 2" descr="komanda-grebtsov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" y="928006"/>
            <a:ext cx="7156539" cy="535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4912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126038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Анализ потока создания ценности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2123728" y="1377240"/>
            <a:ext cx="4680520" cy="4212000"/>
            <a:chOff x="1655" y="890"/>
            <a:chExt cx="2359" cy="2132"/>
          </a:xfrm>
        </p:grpSpPr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1655" y="890"/>
              <a:ext cx="2359" cy="2132"/>
            </a:xfrm>
            <a:prstGeom prst="ellipse">
              <a:avLst/>
            </a:prstGeom>
            <a:gradFill rotWithShape="1">
              <a:gsLst>
                <a:gs pos="0">
                  <a:srgbClr val="CCFFFF">
                    <a:alpha val="89998"/>
                  </a:srgbClr>
                </a:gs>
                <a:gs pos="100000">
                  <a:srgbClr val="AEDADA"/>
                </a:gs>
              </a:gsLst>
              <a:path path="shape">
                <a:fillToRect l="50000" t="50000" r="50000" b="50000"/>
              </a:path>
            </a:gradFill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8000" rIns="18000"/>
            <a:lstStyle/>
            <a:p>
              <a:r>
                <a:rPr lang="ru-RU" b="1" dirty="0"/>
                <a:t>                </a:t>
              </a:r>
              <a:r>
                <a:rPr lang="ru-RU" sz="2000" b="1" dirty="0">
                  <a:solidFill>
                    <a:srgbClr val="FF0066"/>
                  </a:solidFill>
                </a:rPr>
                <a:t>Процессы, </a:t>
              </a:r>
            </a:p>
            <a:p>
              <a:r>
                <a:rPr lang="ru-RU" sz="2000" b="1" dirty="0">
                  <a:solidFill>
                    <a:srgbClr val="FF0066"/>
                  </a:solidFill>
                </a:rPr>
                <a:t>   добавляющие ценность</a:t>
              </a:r>
            </a:p>
            <a:p>
              <a:endParaRPr lang="ru-RU" dirty="0">
                <a:solidFill>
                  <a:srgbClr val="FF0066"/>
                </a:solidFill>
              </a:endParaRPr>
            </a:p>
            <a:p>
              <a:endParaRPr lang="ru-RU" dirty="0"/>
            </a:p>
            <a:p>
              <a:endParaRPr lang="ru-RU" dirty="0"/>
            </a:p>
            <a:p>
              <a:endParaRPr lang="ru-RU" dirty="0"/>
            </a:p>
            <a:p>
              <a:r>
                <a:rPr lang="ru-RU" sz="2000" b="1" dirty="0" smtClean="0">
                  <a:solidFill>
                    <a:srgbClr val="FF0066"/>
                  </a:solidFill>
                </a:rPr>
                <a:t>Потери                Вынужденные</a:t>
              </a:r>
            </a:p>
            <a:p>
              <a:r>
                <a:rPr lang="ru-RU" sz="2000" b="1" dirty="0">
                  <a:solidFill>
                    <a:srgbClr val="FF0066"/>
                  </a:solidFill>
                </a:rPr>
                <a:t>к</a:t>
              </a:r>
              <a:r>
                <a:rPr lang="ru-RU" sz="2000" b="1" dirty="0" smtClean="0">
                  <a:solidFill>
                    <a:srgbClr val="FF0066"/>
                  </a:solidFill>
                </a:rPr>
                <a:t>оторые               потери.</a:t>
              </a:r>
            </a:p>
            <a:p>
              <a:r>
                <a:rPr lang="ru-RU" sz="2000" b="1" dirty="0">
                  <a:solidFill>
                    <a:srgbClr val="FF0066"/>
                  </a:solidFill>
                </a:rPr>
                <a:t>м</a:t>
              </a:r>
              <a:r>
                <a:rPr lang="ru-RU" sz="2000" b="1" dirty="0" smtClean="0">
                  <a:solidFill>
                    <a:srgbClr val="FF0066"/>
                  </a:solidFill>
                </a:rPr>
                <a:t>ожно</a:t>
              </a:r>
            </a:p>
            <a:p>
              <a:r>
                <a:rPr lang="ru-RU" sz="2000" b="1" dirty="0" smtClean="0">
                  <a:solidFill>
                    <a:srgbClr val="FF0066"/>
                  </a:solidFill>
                </a:rPr>
                <a:t> устранить</a:t>
              </a:r>
            </a:p>
            <a:p>
              <a:r>
                <a:rPr lang="ru-RU" sz="2000" b="1" dirty="0" smtClean="0">
                  <a:solidFill>
                    <a:srgbClr val="FF0066"/>
                  </a:solidFill>
                </a:rPr>
                <a:t>                              </a:t>
              </a:r>
              <a:endParaRPr lang="ru-RU" sz="2000" b="1" dirty="0">
                <a:solidFill>
                  <a:srgbClr val="FF0066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2835" y="2024"/>
              <a:ext cx="0" cy="99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 lIns="18000" rIns="18000"/>
            <a:lstStyle/>
            <a:p>
              <a:endParaRPr lang="ru-RU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1791" y="1480"/>
              <a:ext cx="1044" cy="54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 lIns="18000" rIns="18000"/>
            <a:lstStyle/>
            <a:p>
              <a:endParaRPr lang="ru-RU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V="1">
              <a:off x="2835" y="1480"/>
              <a:ext cx="1043" cy="54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</p:spPr>
          <p:txBody>
            <a:bodyPr lIns="18000" rIns="18000"/>
            <a:lstStyle/>
            <a:p>
              <a:endParaRPr lang="ru-RU"/>
            </a:p>
          </p:txBody>
        </p:sp>
      </p:grpSp>
      <p:sp>
        <p:nvSpPr>
          <p:cNvPr id="15" name="Line 16"/>
          <p:cNvSpPr>
            <a:spLocks noChangeShapeType="1"/>
          </p:cNvSpPr>
          <p:nvPr/>
        </p:nvSpPr>
        <p:spPr bwMode="auto">
          <a:xfrm flipH="1">
            <a:off x="467544" y="4934597"/>
            <a:ext cx="1932069" cy="123068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467545" y="6165281"/>
            <a:ext cx="3664828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898368" y="5822843"/>
            <a:ext cx="3131984" cy="34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Устранение потерь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4788965" y="6165281"/>
            <a:ext cx="366347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H="1" flipV="1">
            <a:off x="6660259" y="4934597"/>
            <a:ext cx="1930712" cy="123068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4859303" y="5822843"/>
            <a:ext cx="3131984" cy="34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Минимизация потерь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87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видов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Рисунок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635896" y="1196751"/>
            <a:ext cx="5508104" cy="443863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5496" y="1556792"/>
            <a:ext cx="3888432" cy="3024336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1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 результатам выявления потерь на карте текущего состояния производится анализ причин в целях выработки решений по их устранению.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596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136392"/>
            <a:ext cx="8724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1. Создание проектного офиса, работа которого организована на принципах «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Хосин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канри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Провести обучение группы проектного офиса принципам и инструментам бережливого производства.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3. Составить дорожную карту на улучшения.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4. Составить тактический план реализации проекта с недельной детализацией.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5. Организовать сбор проблем и предложений от пациентов (клиентов), медперсонала и провести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фотофиксацию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6. При помощи инструментов бережливого производства и диаграммы Парето определить наиболее проблемные процессы. </a:t>
            </a: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869817"/>
            <a:ext cx="8724900" cy="66383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0151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4467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Определение основных проблем </a:t>
            </a:r>
            <a:r>
              <a:rPr lang="ru-RU" sz="2800" b="1" dirty="0">
                <a:solidFill>
                  <a:srgbClr val="0000FF"/>
                </a:solidFill>
              </a:rPr>
              <a:t>процессов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7992"/>
            <a:ext cx="8460921" cy="4604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0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Примеры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793900"/>
              </p:ext>
            </p:extLst>
          </p:nvPr>
        </p:nvGraphicFramePr>
        <p:xfrm>
          <a:off x="179512" y="1177546"/>
          <a:ext cx="8820472" cy="56083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5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81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07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281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Виды потерь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Примеры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406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SzPct val="70000"/>
                        <a:buFont typeface="Wingdings 2" pitchFamily="18" charset="2"/>
                        <a:buNone/>
                      </a:pPr>
                      <a:r>
                        <a:rPr lang="ru-RU" sz="24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Перепроизводство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Дублирование работ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Излишнее согласование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Лишние расчеты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Ненужные отчеты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Работа без заказчика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Рассылка копий на всякий случай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Выполнение услуг,</a:t>
                      </a:r>
                      <a:r>
                        <a:rPr lang="ru-RU" sz="2200" kern="12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которых пациент не заказывал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Результаты не всех назначенных анализов востребованы впоследствии врачами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Талоны выдаются со «сроком действий»  дней, не прогнозируемая дневная загрузка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endParaRPr lang="ru-RU" sz="2400" kern="1200" dirty="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438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7982022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Примеры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629271"/>
              </p:ext>
            </p:extLst>
          </p:nvPr>
        </p:nvGraphicFramePr>
        <p:xfrm>
          <a:off x="144016" y="981777"/>
          <a:ext cx="8820472" cy="55409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5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81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07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8126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Виды потерь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Примеры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6780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Излишние запасы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Канцтовары (ручки, скрепки …)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Шаблоны документов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 обработанные, не оформленные документы (не подписанные)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 эффективное использование оборудования (сканер, освещение, цветной принтер)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Избыточная информация в компьютере (не удаленная информация, не отправленная в архив)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Избыточное количество документов (инструкции, устаревшие документы, СТП)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Методики, книги, пособия.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Очереди пациентов в регистратуру, процедурный кабинет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Непродуманная система поставок </a:t>
                      </a:r>
                      <a:r>
                        <a:rPr lang="ru-RU" sz="1800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расходников</a:t>
                      </a: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реагентов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2000" kern="1200" dirty="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1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88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Примеры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515676"/>
              </p:ext>
            </p:extLst>
          </p:nvPr>
        </p:nvGraphicFramePr>
        <p:xfrm>
          <a:off x="179512" y="974626"/>
          <a:ext cx="8820472" cy="5303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5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81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07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281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Виды потерь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Примеры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406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SzPct val="70000"/>
                        <a:buFont typeface="Wingdings 2" pitchFamily="18" charset="2"/>
                        <a:buNone/>
                      </a:pPr>
                      <a:r>
                        <a:rPr lang="ru-RU" sz="24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Транспортировка 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Пересылка документов почтой, курьером</a:t>
                      </a:r>
                      <a:endParaRPr lang="ru-RU" sz="18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Переезды персонала дом – работа – дом, между офисами</a:t>
                      </a:r>
                      <a:endParaRPr lang="ru-RU" sz="18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Пациенту сложно подойти к месту забора крови, обходит столы и чистую зону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Необходимость посещать поликлинику несколько раз в разные дни</a:t>
                      </a:r>
                      <a:endParaRPr lang="ru-RU" sz="18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eaLnBrk="0" hangingPunct="0">
                        <a:buFontTx/>
                        <a:buNone/>
                      </a:pPr>
                      <a:endParaRPr lang="ru-RU" sz="18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406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SzPct val="70000"/>
                        <a:buFont typeface="Wingdings 2" pitchFamily="18" charset="2"/>
                        <a:buNone/>
                      </a:pPr>
                      <a:r>
                        <a:rPr lang="ru-RU" sz="24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Время ожидания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Отсутствие регламента работы</a:t>
                      </a:r>
                      <a:endParaRPr lang="ru-RU" sz="18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Сбор сотрудников на совещания</a:t>
                      </a:r>
                      <a:endParaRPr lang="ru-RU" sz="18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Ожидание документов</a:t>
                      </a: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Ожидание в очереди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Неравномерная нагрузка на медперсонал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«Узкие места» - длительные по времени примеры/процедуры при прохождении медосмотров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endParaRPr lang="ru-RU" sz="18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94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198046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Примеры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397806"/>
              </p:ext>
            </p:extLst>
          </p:nvPr>
        </p:nvGraphicFramePr>
        <p:xfrm>
          <a:off x="179512" y="1054958"/>
          <a:ext cx="8820472" cy="593470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5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786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167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281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Виды потерь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Примеры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406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SzPct val="70000"/>
                        <a:buFont typeface="Wingdings 2" pitchFamily="18" charset="2"/>
                        <a:buNone/>
                      </a:pPr>
                      <a:r>
                        <a:rPr lang="ru-RU" sz="24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Излишняя</a:t>
                      </a:r>
                    </a:p>
                    <a:p>
                      <a:pPr marL="342900" indent="-342900" eaLnBrk="0" hangingPunct="0">
                        <a:buSzPct val="70000"/>
                        <a:buFont typeface="Wingdings 2" pitchFamily="18" charset="2"/>
                        <a:buNone/>
                      </a:pPr>
                      <a:r>
                        <a:rPr lang="ru-RU" sz="24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обработка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2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Форматирование (выделение текста и т.д.)</a:t>
                      </a:r>
                      <a:endParaRPr lang="ru-RU" sz="22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2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Цветная печать</a:t>
                      </a:r>
                      <a:endParaRPr lang="ru-RU" sz="22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2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Согласование договоров с лишними службами</a:t>
                      </a:r>
                      <a:endParaRPr lang="ru-RU" sz="22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2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Упаковка документов</a:t>
                      </a:r>
                      <a:endParaRPr lang="ru-RU" sz="22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2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Дизайнерская подготовка презентаций с высоким уровнем оформления</a:t>
                      </a:r>
                      <a:endParaRPr lang="ru-RU" sz="22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2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Подготовка пакетов документов.</a:t>
                      </a:r>
                    </a:p>
                    <a:p>
                      <a:pPr marL="0" indent="-285750" algn="l" defTabSz="914400" rtl="0" eaLnBrk="0" latinLnBrk="0" hangingPunct="0">
                        <a:buFontTx/>
                        <a:buChar char="•"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Лишнее копирование «бегунков» и   </a:t>
                      </a:r>
                    </a:p>
                    <a:p>
                      <a:pPr marL="0" indent="0" algn="l" defTabSz="914400" rtl="0" eaLnBrk="0" latinLnBrk="0" hangingPunct="0">
                        <a:buFontTx/>
                        <a:buNone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   ввод по ним данных </a:t>
                      </a:r>
                      <a:r>
                        <a:rPr lang="ru-RU" sz="2200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профосмотров</a:t>
                      </a: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в  </a:t>
                      </a:r>
                    </a:p>
                    <a:p>
                      <a:pPr marL="0" indent="0" algn="l" defTabSz="914400" rtl="0" eaLnBrk="0" latinLnBrk="0" hangingPunct="0">
                        <a:buFontTx/>
                        <a:buNone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   ПК вручную</a:t>
                      </a:r>
                    </a:p>
                    <a:p>
                      <a:pPr marL="0" indent="-285750" algn="l" defTabSz="914400" rtl="0" eaLnBrk="0" latinLnBrk="0" hangingPunct="0">
                        <a:buFontTx/>
                        <a:buChar char="•"/>
                      </a:pPr>
                      <a:r>
                        <a:rPr lang="ru-RU" sz="22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Дублирующийся анализы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endParaRPr lang="ru-RU" sz="1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4061"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SzPct val="70000"/>
                        <a:buFont typeface="Wingdings 2" pitchFamily="18" charset="2"/>
                        <a:buNone/>
                      </a:pPr>
                      <a:endParaRPr lang="ru-RU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0" hangingPunct="0">
                        <a:buFontTx/>
                        <a:buChar char="•"/>
                      </a:pPr>
                      <a:endParaRPr lang="ru-RU" sz="1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426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88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Примеры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287308"/>
              </p:ext>
            </p:extLst>
          </p:nvPr>
        </p:nvGraphicFramePr>
        <p:xfrm>
          <a:off x="179512" y="1137383"/>
          <a:ext cx="8820472" cy="4815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5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81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07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281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Виды потерь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Примеры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406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SzPct val="70000"/>
                        <a:buFont typeface="Wingdings 2" pitchFamily="18" charset="2"/>
                        <a:buNone/>
                      </a:pPr>
                      <a:r>
                        <a:rPr lang="ru-RU" sz="24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Перемещение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 Излишние перемещения за счет неправильной организации рабочего места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Дополнительные или  необоснованные посещения кабинетов, инстанций</a:t>
                      </a:r>
                      <a:endParaRPr lang="ru-RU" sz="20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eaLnBrk="0" hangingPunct="0">
                        <a:buFontTx/>
                        <a:buChar char="•"/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Отсутствие четкого функционального распределения обязанностей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Сбор согласующих подписей по разным кабинетам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Врач вынужден заниматься не лечебной функцией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Лишние перемещения медсестры из-за непродуманной планировки кабинета</a:t>
                      </a:r>
                    </a:p>
                    <a:p>
                      <a:pPr eaLnBrk="0" hangingPunct="0">
                        <a:buFontTx/>
                        <a:buNone/>
                      </a:pPr>
                      <a:endParaRPr lang="ru-RU" sz="200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0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054030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Примеры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513868"/>
              </p:ext>
            </p:extLst>
          </p:nvPr>
        </p:nvGraphicFramePr>
        <p:xfrm>
          <a:off x="179512" y="862558"/>
          <a:ext cx="8820472" cy="5242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51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81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07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281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Виды потерь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Примеры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406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4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SzPct val="70000"/>
                        <a:buFont typeface="Wingdings 2" pitchFamily="18" charset="2"/>
                        <a:buNone/>
                      </a:pPr>
                      <a:r>
                        <a:rPr lang="ru-RU" sz="2400" b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Дефекты/Ремонт/ Переделки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Набор персонала не способного выполнить возложенные функции</a:t>
                      </a: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Подготовка отчетности с недостоверными данными, не «читаемый»  отчет</a:t>
                      </a: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При проведение совещаний - принятие неверных  решений</a:t>
                      </a: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При пл</a:t>
                      </a: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анировании - составленные планы не учитывают реалий, несогласованные между собой планы</a:t>
                      </a:r>
                    </a:p>
                    <a:p>
                      <a:pPr marL="342900" indent="-342900" eaLnBrk="0" hangingPunct="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Не точные указания руководителя или в пунктах протокола.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Необходимость проходить анализы с ограниченным сроком действия повторно из-за отсутствия специалистов или невозможности посетить их в указанное время.</a:t>
                      </a:r>
                    </a:p>
                    <a:p>
                      <a:pPr eaLnBrk="0" hangingPunct="0">
                        <a:buFontTx/>
                        <a:buChar char="•"/>
                      </a:pPr>
                      <a:endParaRPr lang="ru-RU" sz="20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432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23"/>
          <p:cNvSpPr txBox="1">
            <a:spLocks noChangeArrowheads="1"/>
          </p:cNvSpPr>
          <p:nvPr/>
        </p:nvSpPr>
        <p:spPr bwMode="auto">
          <a:xfrm>
            <a:off x="0" y="1124744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lvl="1"/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«5 ПОЧЕМУ»  -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инструмент</a:t>
            </a:r>
            <a:r>
              <a:rPr lang="ru-RU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, использующий вопросы для изучения причинно-следственных связей, лежащих в основе конкретной проблемы, определения причинных факторов и выявления коренной причины</a:t>
            </a:r>
            <a:r>
              <a:rPr lang="ru-RU" sz="2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sz="2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обнаружении </a:t>
            </a:r>
            <a:r>
              <a:rPr lang="ru-RU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проблемы нужно задать </a:t>
            </a:r>
            <a:r>
              <a:rPr lang="ru-RU" sz="2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вопрос «почему» столько раз, сколько это необходимо для того, что бы выяснить первопричину. </a:t>
            </a:r>
          </a:p>
          <a:p>
            <a:pPr marL="176213" lvl="1"/>
            <a:endParaRPr lang="ru-RU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35496" y="188640"/>
            <a:ext cx="7992888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анализа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8024" y="3464470"/>
            <a:ext cx="3550534" cy="27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473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Скругленный прямоугольник 94"/>
          <p:cNvSpPr/>
          <p:nvPr/>
        </p:nvSpPr>
        <p:spPr>
          <a:xfrm>
            <a:off x="35496" y="188640"/>
            <a:ext cx="7992888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анализа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35496" y="128365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lvl="1"/>
            <a:r>
              <a:rPr lang="ru-RU" sz="24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Контрольный список «5W-2H» - 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последовательный ответ на вопросы: кто? что? когда? почему? где? как?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Сколько?</a:t>
            </a:r>
            <a:endParaRPr lang="ru-RU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5938" y="2310063"/>
            <a:ext cx="4029061" cy="340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203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89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176" y="59946"/>
            <a:ext cx="7839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Принцип 4М</a:t>
            </a:r>
            <a:endParaRPr lang="ru-RU" sz="3200" b="1" dirty="0">
              <a:solidFill>
                <a:srgbClr val="0000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7503" y="4542971"/>
            <a:ext cx="4924988" cy="331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3525" y="0"/>
            <a:ext cx="7361010" cy="441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904775"/>
            <a:ext cx="9089356" cy="59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338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230188" y="1144724"/>
            <a:ext cx="8604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00FF"/>
                </a:solidFill>
                <a:latin typeface="Arial" panose="020B0604020202020204" pitchFamily="34" charset="0"/>
              </a:rPr>
              <a:t>Всякое предприятие несет ответственность </a:t>
            </a:r>
            <a:endParaRPr lang="ru-RU" altLang="ru-RU" sz="2400" b="1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sz="2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перед </a:t>
            </a:r>
            <a:r>
              <a:rPr lang="ru-RU" altLang="ru-RU" sz="2400" b="1" dirty="0">
                <a:solidFill>
                  <a:srgbClr val="0000FF"/>
                </a:solidFill>
                <a:latin typeface="Arial" panose="020B0604020202020204" pitchFamily="34" charset="0"/>
              </a:rPr>
              <a:t>владельцем за: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18792" y="2441381"/>
            <a:ext cx="571504" cy="571504"/>
          </a:xfrm>
          <a:prstGeom prst="rect">
            <a:avLst/>
          </a:prstGeom>
          <a:solidFill>
            <a:srgbClr val="0000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18792" y="3250331"/>
            <a:ext cx="571504" cy="571504"/>
          </a:xfrm>
          <a:prstGeom prst="rect">
            <a:avLst/>
          </a:prstGeom>
          <a:solidFill>
            <a:srgbClr val="FFC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18792" y="4059281"/>
            <a:ext cx="571504" cy="571504"/>
          </a:xfrm>
          <a:prstGeom prst="rect">
            <a:avLst/>
          </a:prstGeom>
          <a:solidFill>
            <a:srgbClr val="008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2895600" y="2551399"/>
            <a:ext cx="3240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00FF"/>
                </a:solidFill>
                <a:latin typeface="Arial" panose="020B0604020202020204" pitchFamily="34" charset="0"/>
              </a:rPr>
              <a:t>- Качество продукта</a:t>
            </a: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2895600" y="3111487"/>
            <a:ext cx="6248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00FF"/>
                </a:solidFill>
                <a:latin typeface="Arial" panose="020B0604020202020204" pitchFamily="34" charset="0"/>
              </a:rPr>
              <a:t>- Исполнение заказа </a:t>
            </a:r>
            <a:br>
              <a:rPr lang="ru-RU" altLang="ru-RU" sz="2400" b="1" dirty="0">
                <a:solidFill>
                  <a:srgbClr val="0000FF"/>
                </a:solidFill>
                <a:latin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  (Ритмичность работы)</a:t>
            </a:r>
          </a:p>
        </p:txBody>
      </p:sp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2895600" y="4169062"/>
            <a:ext cx="172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00FF"/>
                </a:solidFill>
                <a:latin typeface="Arial" panose="020B0604020202020204" pitchFamily="34" charset="0"/>
              </a:rPr>
              <a:t>- Затраты</a:t>
            </a:r>
          </a:p>
        </p:txBody>
      </p:sp>
      <p:sp>
        <p:nvSpPr>
          <p:cNvPr id="12" name="TextBox 23"/>
          <p:cNvSpPr txBox="1">
            <a:spLocks noChangeArrowheads="1"/>
          </p:cNvSpPr>
          <p:nvPr/>
        </p:nvSpPr>
        <p:spPr bwMode="auto">
          <a:xfrm>
            <a:off x="230188" y="134750"/>
            <a:ext cx="8604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Формат </a:t>
            </a:r>
            <a:r>
              <a:rPr lang="en-US" altLang="ru-RU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QDC</a:t>
            </a:r>
            <a:endParaRPr lang="ru-RU" altLang="ru-RU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15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23"/>
          <p:cNvSpPr txBox="1">
            <a:spLocks noChangeArrowheads="1"/>
          </p:cNvSpPr>
          <p:nvPr/>
        </p:nvSpPr>
        <p:spPr bwMode="auto">
          <a:xfrm>
            <a:off x="35496" y="1100494"/>
            <a:ext cx="9144000" cy="33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indent="-274638"/>
            <a:r>
              <a:rPr lang="ru-RU" sz="2400" b="1" dirty="0" smtClean="0">
                <a:solidFill>
                  <a:srgbClr val="800080"/>
                </a:solidFill>
              </a:rPr>
              <a:t>«Диаграмма </a:t>
            </a:r>
            <a:r>
              <a:rPr lang="ru-RU" sz="2400" b="1" dirty="0" err="1" smtClean="0">
                <a:solidFill>
                  <a:srgbClr val="800080"/>
                </a:solidFill>
              </a:rPr>
              <a:t>Исикава</a:t>
            </a:r>
            <a:r>
              <a:rPr lang="ru-RU" sz="2400" b="1" dirty="0" smtClean="0">
                <a:solidFill>
                  <a:srgbClr val="800080"/>
                </a:solidFill>
              </a:rPr>
              <a:t>» </a:t>
            </a:r>
            <a:r>
              <a:rPr lang="ru-RU" sz="2400" dirty="0">
                <a:solidFill>
                  <a:srgbClr val="0000FF"/>
                </a:solidFill>
              </a:rPr>
              <a:t>(причинно-следственная диаграмма) – графически изображает зависимость между следствием и его потенциальными причинами, используется для определения и структурирования факторов, влияющих на процесс. Главным достоинством ее является то, что она дает наглядное представление не только о тех факторах, которые влияют на изучаемый объект, но и о причинно-следственных связях этих факторов (что особенно важно). </a:t>
            </a:r>
          </a:p>
          <a:p>
            <a:pPr lvl="1" indent="-274638">
              <a:lnSpc>
                <a:spcPct val="90000"/>
              </a:lnSpc>
            </a:pP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35496" y="188688"/>
            <a:ext cx="8136904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анализа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64904" y="4149080"/>
            <a:ext cx="39115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78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Скругленный прямоугольник 94"/>
          <p:cNvSpPr/>
          <p:nvPr/>
        </p:nvSpPr>
        <p:spPr>
          <a:xfrm>
            <a:off x="35496" y="188688"/>
            <a:ext cx="7992888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анализа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Роман\Documents\Докумен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662" y="2104571"/>
            <a:ext cx="8804766" cy="4354284"/>
          </a:xfrm>
          <a:prstGeom prst="rect">
            <a:avLst/>
          </a:prstGeom>
          <a:noFill/>
        </p:spPr>
      </p:pic>
      <p:sp>
        <p:nvSpPr>
          <p:cNvPr id="29700" name="TextBox 23"/>
          <p:cNvSpPr txBox="1">
            <a:spLocks noChangeArrowheads="1"/>
          </p:cNvSpPr>
          <p:nvPr/>
        </p:nvSpPr>
        <p:spPr bwMode="auto">
          <a:xfrm>
            <a:off x="202662" y="908720"/>
            <a:ext cx="84478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indent="-274638" algn="ctr"/>
            <a:r>
              <a:rPr lang="ru-RU" sz="2400" b="1" dirty="0" smtClean="0">
                <a:solidFill>
                  <a:srgbClr val="0000FF"/>
                </a:solidFill>
              </a:rPr>
              <a:t>Диаграмма </a:t>
            </a:r>
            <a:r>
              <a:rPr lang="ru-RU" sz="2400" b="1" dirty="0" err="1" smtClean="0">
                <a:solidFill>
                  <a:srgbClr val="0000FF"/>
                </a:solidFill>
              </a:rPr>
              <a:t>Исикава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pPr lvl="1" indent="-274638" algn="ctr"/>
            <a:r>
              <a:rPr lang="ru-RU" sz="2400" b="1" dirty="0" smtClean="0">
                <a:solidFill>
                  <a:srgbClr val="0000FF"/>
                </a:solidFill>
              </a:rPr>
              <a:t> (материалы, инструменты, человек, метод, машина)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15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23"/>
          <p:cNvSpPr txBox="1">
            <a:spLocks noChangeArrowheads="1"/>
          </p:cNvSpPr>
          <p:nvPr/>
        </p:nvSpPr>
        <p:spPr bwMode="auto">
          <a:xfrm>
            <a:off x="0" y="826369"/>
            <a:ext cx="9144000" cy="310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indent="-274638"/>
            <a:r>
              <a:rPr lang="ru-RU" sz="22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«Диаграмма Спагетти» </a:t>
            </a:r>
            <a:r>
              <a:rPr lang="ru-RU" sz="2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диаграмма, отражающая траекторию маршрутов движения продукта по мере перехода от одной стадии к другой вдоль потока создания ценности. Диаграмма позволяет наглядно увидеть какое количество лишних движений, перемещений совершают работники. Цель построения диаграммы – рационально разместить рабочие места в потоке и устранить потери при транспортировке и передвижении</a:t>
            </a:r>
            <a:r>
              <a:rPr lang="ru-RU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1" indent="-274638">
              <a:lnSpc>
                <a:spcPct val="90000"/>
              </a:lnSpc>
            </a:pPr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35496" y="188640"/>
            <a:ext cx="8064896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анализа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666987"/>
            <a:ext cx="554461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7650" indent="381000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Правила построения:</a:t>
            </a:r>
          </a:p>
          <a:p>
            <a:pPr marL="176213" indent="-176213" eaLnBrk="0" fontAlgn="auto" hangingPunct="0">
              <a:spcBef>
                <a:spcPts val="0"/>
              </a:spcBef>
              <a:spcAft>
                <a:spcPts val="0"/>
              </a:spcAft>
              <a:buSzPct val="70000"/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Зафиксировать всех участников процесса </a:t>
            </a:r>
          </a:p>
          <a:p>
            <a:pPr marL="176213" indent="-176213" eaLnBrk="0" fontAlgn="auto" hangingPunct="0">
              <a:spcBef>
                <a:spcPts val="0"/>
              </a:spcBef>
              <a:spcAft>
                <a:spcPts val="0"/>
              </a:spcAft>
              <a:buSzPct val="70000"/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Начало движения отметить жирной точкой</a:t>
            </a:r>
          </a:p>
          <a:p>
            <a:pPr marL="176213" indent="-176213" eaLnBrk="0" fontAlgn="auto" hangingPunct="0">
              <a:spcBef>
                <a:spcPts val="0"/>
              </a:spcBef>
              <a:spcAft>
                <a:spcPts val="0"/>
              </a:spcAft>
              <a:buSzPct val="70000"/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Пересечения линий желательно делать под прямым углом</a:t>
            </a:r>
          </a:p>
          <a:p>
            <a:pPr marL="176213" indent="-176213" eaLnBrk="0" fontAlgn="auto" hangingPunct="0">
              <a:spcBef>
                <a:spcPts val="0"/>
              </a:spcBef>
              <a:spcAft>
                <a:spcPts val="0"/>
              </a:spcAft>
              <a:buSzPct val="70000"/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 возможности использовать ручки разных </a:t>
            </a: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цветов</a:t>
            </a:r>
          </a:p>
          <a:p>
            <a:pPr marL="176213" indent="-176213" eaLnBrk="0" fontAlgn="auto" hangingPunct="0">
              <a:spcBef>
                <a:spcPts val="0"/>
              </a:spcBef>
              <a:spcAft>
                <a:spcPts val="0"/>
              </a:spcAft>
              <a:buSzPct val="70000"/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Над линией указать расстояние в метрах, под линией время в секундах.</a:t>
            </a:r>
            <a:endParaRPr lang="ru-RU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92</a:t>
            </a:fld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72352"/>
            <a:ext cx="3174609" cy="316175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275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4700" y="-19867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Основная информация о процессе</a:t>
            </a:r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2514" y="1409904"/>
            <a:ext cx="80905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Анализ потерь</a:t>
            </a:r>
          </a:p>
          <a:p>
            <a:pPr algn="just"/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При анализе карты потока текущего состояния процесса необходимо детально просмотреть не только весь поток, но и каждый из элементов отдельно. При этом задавать вопросы: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Кто заказчик?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Как сотрудники </a:t>
            </a:r>
            <a:r>
              <a:rPr lang="ru-RU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узнáют</a:t>
            </a: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о начале процесса?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Каков разброс колебаний времени в процедурах?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 какого события или факта процесс начинается?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Стандартны ли операции?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 каком этапе возможно запускать параллельные процессы?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Какая информация передается? 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Какие способы передачи информации используются?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Как не допустить ошибки на этапах процесса?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Продолжительность процесса?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Каковы действия каждого исполнителя?</a:t>
            </a:r>
          </a:p>
        </p:txBody>
      </p:sp>
    </p:spTree>
    <p:extLst>
      <p:ext uri="{BB962C8B-B14F-4D97-AF65-F5344CB8AC3E}">
        <p14:creationId xmlns:p14="http://schemas.microsoft.com/office/powerpoint/2010/main" val="19810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88"/>
            <a:ext cx="7982022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Показатели ЛИН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07504" y="1268760"/>
            <a:ext cx="896448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588" indent="442913" eaLnBrk="0" hangingPunct="0">
              <a:spcBef>
                <a:spcPts val="1200"/>
              </a:spcBef>
              <a:buClr>
                <a:schemeClr val="accent1"/>
              </a:buClr>
              <a:buSzPct val="100000"/>
              <a:tabLst>
                <a:tab pos="360363" algn="l"/>
              </a:tabLst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Время такта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(ВТ) – время, определенное заказчиком в течении которого мед. персонал должен обслужить одного клиента. </a:t>
            </a:r>
          </a:p>
          <a:p>
            <a:pPr marL="1588" indent="442913" eaLnBrk="0" hangingPunct="0">
              <a:spcBef>
                <a:spcPts val="1200"/>
              </a:spcBef>
              <a:buClr>
                <a:schemeClr val="accent1"/>
              </a:buClr>
              <a:buSzPct val="100000"/>
              <a:tabLst>
                <a:tab pos="360363" algn="l"/>
              </a:tabLst>
              <a:defRPr/>
            </a:pPr>
            <a:endParaRPr lang="ru-RU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1588" indent="442913" eaLnBrk="0" hangingPunct="0">
              <a:spcBef>
                <a:spcPts val="1200"/>
              </a:spcBef>
              <a:buClr>
                <a:schemeClr val="accent1"/>
              </a:buClr>
              <a:buSzPct val="100000"/>
              <a:tabLst>
                <a:tab pos="360363" algn="l"/>
              </a:tabLst>
              <a:defRPr/>
            </a:pP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1588" indent="442913" eaLnBrk="0" hangingPunct="0">
              <a:spcBef>
                <a:spcPts val="1200"/>
              </a:spcBef>
              <a:buClr>
                <a:schemeClr val="accent1"/>
              </a:buClr>
              <a:buSzPct val="100000"/>
              <a:tabLst>
                <a:tab pos="360363" algn="l"/>
              </a:tabLst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Доступное </a:t>
            </a:r>
            <a:r>
              <a:rPr lang="ru-RU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время </a:t>
            </a:r>
            <a:r>
              <a:rPr lang="ru-RU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это время, затрачиваемое мед. персоналом на обслуживание пациента за вычетом обеда, обязательных технических перерывов. </a:t>
            </a:r>
          </a:p>
          <a:p>
            <a:pPr marL="1588" indent="442913">
              <a:spcBef>
                <a:spcPts val="1200"/>
              </a:spcBef>
              <a:tabLst>
                <a:tab pos="360363" algn="l"/>
              </a:tabLst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Время выполнения заказа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–время с момента получения заявки от пациента до его выполнения.  </a:t>
            </a:r>
          </a:p>
          <a:p>
            <a:pPr marL="1588" indent="442913">
              <a:spcBef>
                <a:spcPts val="1200"/>
              </a:spcBef>
              <a:tabLst>
                <a:tab pos="360363" algn="l"/>
              </a:tabLst>
            </a:pPr>
            <a:endParaRPr lang="ru-RU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61950" eaLnBrk="0" hangingPunct="0">
              <a:spcBef>
                <a:spcPts val="600"/>
              </a:spcBef>
              <a:buClr>
                <a:schemeClr val="accent1"/>
              </a:buClr>
              <a:buSzPct val="100000"/>
              <a:defRPr/>
            </a:pP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61950" eaLnBrk="0" hangingPunct="0">
              <a:spcBef>
                <a:spcPts val="600"/>
              </a:spcBef>
              <a:buClr>
                <a:schemeClr val="accent1"/>
              </a:buClr>
              <a:buSzPct val="100000"/>
              <a:defRPr/>
            </a:pP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94</a:t>
            </a:fld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447925"/>
            <a:ext cx="53340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355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40"/>
            <a:ext cx="8126038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Составление карты текущего состояния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179512" y="1628800"/>
            <a:ext cx="8712968" cy="470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60363" algn="just">
              <a:spcBef>
                <a:spcPts val="600"/>
              </a:spcBef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Для того чтобы получить достоверные данные о состоянии потока создания ценности следует произвести  5 замеров. </a:t>
            </a:r>
          </a:p>
          <a:p>
            <a:pPr indent="360363" algn="just">
              <a:spcBef>
                <a:spcPts val="600"/>
              </a:spcBef>
            </a:pPr>
            <a:endParaRPr lang="ru-RU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indent="360363" algn="just">
              <a:spcBef>
                <a:spcPts val="600"/>
              </a:spcBef>
            </a:pP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Если все данные получились одинаковыми, то они берутся за основу дальнейшей работы. Если данные не совпадают, то нужно убрать вариант с самыми большими и с самыми маленькими показателями. А из оставшихся трех замеров вычислить среднее арифметическое. 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412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362" y="188688"/>
            <a:ext cx="8198046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Анализ текущих процессов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360040" y="2204864"/>
            <a:ext cx="84604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263525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Определение скрытых потерь</a:t>
            </a:r>
          </a:p>
          <a:p>
            <a:pPr marL="180975" indent="263525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Анализ «узких» мест</a:t>
            </a:r>
          </a:p>
          <a:p>
            <a:pPr marL="180975" indent="263525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Где резервы достижения целей компании?</a:t>
            </a:r>
          </a:p>
          <a:p>
            <a:pPr marL="180975" indent="263525">
              <a:spcBef>
                <a:spcPts val="1800"/>
              </a:spcBef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Где можно сократить потери?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630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23"/>
          <p:cNvSpPr txBox="1">
            <a:spLocks noChangeArrowheads="1"/>
          </p:cNvSpPr>
          <p:nvPr/>
        </p:nvSpPr>
        <p:spPr bwMode="auto">
          <a:xfrm>
            <a:off x="0" y="844327"/>
            <a:ext cx="9144000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1950" algn="just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rgbClr val="800080"/>
                </a:solidFill>
              </a:rPr>
              <a:t>«</a:t>
            </a:r>
            <a:r>
              <a:rPr lang="ru-RU" sz="2400" b="1" dirty="0">
                <a:solidFill>
                  <a:srgbClr val="800080"/>
                </a:solidFill>
              </a:rPr>
              <a:t>Диаграмма Ямазуми</a:t>
            </a:r>
            <a:r>
              <a:rPr lang="ru-RU" sz="2400" b="1" dirty="0" smtClean="0">
                <a:solidFill>
                  <a:srgbClr val="800080"/>
                </a:solidFill>
              </a:rPr>
              <a:t>» </a:t>
            </a:r>
            <a:r>
              <a:rPr lang="ru-RU" sz="2000" dirty="0" smtClean="0">
                <a:solidFill>
                  <a:srgbClr val="0000FF"/>
                </a:solidFill>
              </a:rPr>
              <a:t>строится </a:t>
            </a:r>
            <a:r>
              <a:rPr lang="ru-RU" sz="2000" dirty="0">
                <a:solidFill>
                  <a:srgbClr val="0000FF"/>
                </a:solidFill>
              </a:rPr>
              <a:t>для того, чтобы наглядно увидеть </a:t>
            </a:r>
            <a:r>
              <a:rPr lang="ru-RU" sz="2000" dirty="0" smtClean="0">
                <a:solidFill>
                  <a:srgbClr val="0000FF"/>
                </a:solidFill>
              </a:rPr>
              <a:t>отклонения между циклом и тактом, </a:t>
            </a:r>
            <a:r>
              <a:rPr lang="ru-RU" sz="2000" dirty="0">
                <a:solidFill>
                  <a:srgbClr val="0000FF"/>
                </a:solidFill>
              </a:rPr>
              <a:t>а также разделить </a:t>
            </a:r>
            <a:r>
              <a:rPr lang="ru-RU" sz="2000" dirty="0" smtClean="0">
                <a:solidFill>
                  <a:srgbClr val="0000FF"/>
                </a:solidFill>
              </a:rPr>
              <a:t>операции на  </a:t>
            </a:r>
            <a:r>
              <a:rPr lang="ru-RU" sz="2000" dirty="0">
                <a:solidFill>
                  <a:srgbClr val="0000FF"/>
                </a:solidFill>
              </a:rPr>
              <a:t>создающие и не создающие ценность.</a:t>
            </a:r>
          </a:p>
          <a:p>
            <a:pPr indent="361950" algn="just">
              <a:lnSpc>
                <a:spcPct val="90000"/>
              </a:lnSpc>
              <a:defRPr/>
            </a:pPr>
            <a:r>
              <a:rPr lang="ru-RU" sz="2000" dirty="0">
                <a:solidFill>
                  <a:srgbClr val="0000FF"/>
                </a:solidFill>
              </a:rPr>
              <a:t>Диаграмма делается в масштабе, чтобы можно было </a:t>
            </a:r>
            <a:r>
              <a:rPr lang="ru-RU" sz="2000" dirty="0" smtClean="0">
                <a:solidFill>
                  <a:srgbClr val="0000FF"/>
                </a:solidFill>
              </a:rPr>
              <a:t>визуально увидеть время операции и быстро </a:t>
            </a:r>
            <a:r>
              <a:rPr lang="ru-RU" sz="2000" dirty="0">
                <a:solidFill>
                  <a:srgbClr val="0000FF"/>
                </a:solidFill>
              </a:rPr>
              <a:t>равномерно </a:t>
            </a:r>
            <a:r>
              <a:rPr lang="ru-RU" sz="2000" dirty="0" smtClean="0">
                <a:solidFill>
                  <a:srgbClr val="0000FF"/>
                </a:solidFill>
              </a:rPr>
              <a:t>распределить нагрузку на операторов , </a:t>
            </a:r>
            <a:r>
              <a:rPr lang="ru-RU" sz="2000" dirty="0">
                <a:solidFill>
                  <a:srgbClr val="0000FF"/>
                </a:solidFill>
              </a:rPr>
              <a:t>чтобы в итоге весь поток соответствовал запланированному времени такта. </a:t>
            </a:r>
          </a:p>
          <a:p>
            <a:pPr indent="361950" algn="just">
              <a:lnSpc>
                <a:spcPct val="90000"/>
              </a:lnSpc>
              <a:defRPr/>
            </a:pPr>
            <a:r>
              <a:rPr lang="ru-RU" sz="2000" dirty="0">
                <a:solidFill>
                  <a:srgbClr val="0000FF"/>
                </a:solidFill>
              </a:rPr>
              <a:t>В результате перебалансировки в потоке выявляются </a:t>
            </a:r>
            <a:r>
              <a:rPr lang="ru-RU" sz="2000" dirty="0" smtClean="0">
                <a:solidFill>
                  <a:srgbClr val="0000FF"/>
                </a:solidFill>
              </a:rPr>
              <a:t>операции , </a:t>
            </a:r>
            <a:r>
              <a:rPr lang="ru-RU" sz="2000" dirty="0">
                <a:solidFill>
                  <a:srgbClr val="0000FF"/>
                </a:solidFill>
              </a:rPr>
              <a:t>которые можно устранить, а высвобожденные человеческие ресурсы направить на </a:t>
            </a:r>
            <a:r>
              <a:rPr lang="ru-RU" sz="2000" dirty="0" smtClean="0">
                <a:solidFill>
                  <a:srgbClr val="0000FF"/>
                </a:solidFill>
              </a:rPr>
              <a:t>выполнение тех операций, </a:t>
            </a:r>
            <a:r>
              <a:rPr lang="ru-RU" sz="2000" dirty="0">
                <a:solidFill>
                  <a:srgbClr val="0000FF"/>
                </a:solidFill>
              </a:rPr>
              <a:t>в которых нужна помощь.</a:t>
            </a:r>
          </a:p>
          <a:p>
            <a:pPr lvl="1" indent="-274638">
              <a:lnSpc>
                <a:spcPct val="90000"/>
              </a:lnSpc>
            </a:pPr>
            <a:r>
              <a:rPr lang="ru-RU" sz="2600" b="1" dirty="0" smtClean="0">
                <a:solidFill>
                  <a:srgbClr val="0000FF"/>
                </a:solidFill>
              </a:rPr>
              <a:t> </a:t>
            </a:r>
            <a:endParaRPr lang="ru-RU" sz="2600" b="1" dirty="0">
              <a:solidFill>
                <a:srgbClr val="0000FF"/>
              </a:solidFill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35496" y="188640"/>
            <a:ext cx="8064896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анализа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/>
          <a:srcRect t="18847" r="3926" b="45552"/>
          <a:stretch>
            <a:fillRect/>
          </a:stretch>
        </p:blipFill>
        <p:spPr bwMode="auto">
          <a:xfrm>
            <a:off x="251520" y="3571875"/>
            <a:ext cx="4464496" cy="259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/>
          <a:srcRect t="62825" r="3926" b="3669"/>
          <a:stretch>
            <a:fillRect/>
          </a:stretch>
        </p:blipFill>
        <p:spPr bwMode="auto">
          <a:xfrm>
            <a:off x="4139951" y="3571875"/>
            <a:ext cx="4941549" cy="26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319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Скругленный прямоугольник 94"/>
          <p:cNvSpPr/>
          <p:nvPr/>
        </p:nvSpPr>
        <p:spPr>
          <a:xfrm>
            <a:off x="35496" y="188640"/>
            <a:ext cx="8064959" cy="432000"/>
          </a:xfrm>
          <a:prstGeom prst="roundRect">
            <a:avLst/>
          </a:prstGeom>
          <a:solidFill>
            <a:srgbClr val="0000FF">
              <a:alpha val="61961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Инструменты для анализа потерь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4" name="Группа 243"/>
          <p:cNvGrpSpPr/>
          <p:nvPr/>
        </p:nvGrpSpPr>
        <p:grpSpPr>
          <a:xfrm>
            <a:off x="0" y="1412776"/>
            <a:ext cx="8724589" cy="4824536"/>
            <a:chOff x="-134814" y="688976"/>
            <a:chExt cx="8857370" cy="6021388"/>
          </a:xfrm>
        </p:grpSpPr>
        <p:sp>
          <p:nvSpPr>
            <p:cNvPr id="162" name="TextBox 77"/>
            <p:cNvSpPr txBox="1">
              <a:spLocks noChangeArrowheads="1"/>
            </p:cNvSpPr>
            <p:nvPr/>
          </p:nvSpPr>
          <p:spPr bwMode="auto">
            <a:xfrm>
              <a:off x="5715001" y="1643064"/>
              <a:ext cx="30075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ТТ  после перебалансировки</a:t>
              </a:r>
            </a:p>
          </p:txBody>
        </p:sp>
        <p:sp>
          <p:nvSpPr>
            <p:cNvPr id="163" name="TextBox 87"/>
            <p:cNvSpPr txBox="1">
              <a:spLocks noChangeArrowheads="1"/>
            </p:cNvSpPr>
            <p:nvPr/>
          </p:nvSpPr>
          <p:spPr bwMode="auto">
            <a:xfrm>
              <a:off x="857250" y="4929188"/>
              <a:ext cx="69151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000" b="1" dirty="0">
                  <a:latin typeface="Calibri" pitchFamily="34" charset="0"/>
                </a:rPr>
                <a:t>текущее состояние                        будущее состояние</a:t>
              </a:r>
            </a:p>
          </p:txBody>
        </p:sp>
        <p:grpSp>
          <p:nvGrpSpPr>
            <p:cNvPr id="165" name="Группа 102"/>
            <p:cNvGrpSpPr>
              <a:grpSpLocks/>
            </p:cNvGrpSpPr>
            <p:nvPr/>
          </p:nvGrpSpPr>
          <p:grpSpPr bwMode="auto">
            <a:xfrm>
              <a:off x="-134814" y="5183435"/>
              <a:ext cx="3500804" cy="1357313"/>
              <a:chOff x="2032760" y="1000385"/>
              <a:chExt cx="6023445" cy="1357298"/>
            </a:xfrm>
          </p:grpSpPr>
          <p:sp>
            <p:nvSpPr>
              <p:cNvPr id="166" name="Text Box 5"/>
              <p:cNvSpPr txBox="1">
                <a:spLocks noChangeArrowheads="1"/>
              </p:cNvSpPr>
              <p:nvPr/>
            </p:nvSpPr>
            <p:spPr bwMode="auto">
              <a:xfrm>
                <a:off x="2032760" y="1000385"/>
                <a:ext cx="6023445" cy="1357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lnSpc>
                    <a:spcPct val="130000"/>
                  </a:lnSpc>
                  <a:spcBef>
                    <a:spcPts val="0"/>
                  </a:spcBef>
                  <a:defRPr/>
                </a:pPr>
                <a:r>
                  <a:rPr lang="ru-RU" sz="1600" b="1" dirty="0"/>
                  <a:t>                        Процессы:</a:t>
                </a:r>
              </a:p>
              <a:p>
                <a:pPr marL="982663" fontAlgn="auto">
                  <a:lnSpc>
                    <a:spcPct val="130000"/>
                  </a:lnSpc>
                  <a:spcBef>
                    <a:spcPts val="0"/>
                  </a:spcBef>
                  <a:defRPr/>
                </a:pPr>
                <a:r>
                  <a:rPr lang="ru-RU" sz="1600" dirty="0"/>
                  <a:t>-с созданием ценности </a:t>
                </a:r>
              </a:p>
              <a:p>
                <a:pPr marL="982663" fontAlgn="auto">
                  <a:lnSpc>
                    <a:spcPct val="130000"/>
                  </a:lnSpc>
                  <a:spcBef>
                    <a:spcPts val="0"/>
                  </a:spcBef>
                  <a:buFontTx/>
                  <a:buChar char="-"/>
                  <a:defRPr/>
                </a:pPr>
                <a:r>
                  <a:rPr lang="ru-RU" sz="1600" dirty="0"/>
                  <a:t>без создания </a:t>
                </a:r>
                <a:r>
                  <a:rPr lang="ru-RU" sz="1600" dirty="0" smtClean="0"/>
                  <a:t>ценности  </a:t>
                </a:r>
                <a:endParaRPr lang="en-GB" sz="2200" dirty="0"/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53854" y="1814336"/>
                <a:ext cx="451608" cy="288925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168" name="Rectangle 42"/>
              <p:cNvSpPr>
                <a:spLocks noChangeArrowheads="1"/>
              </p:cNvSpPr>
              <p:nvPr/>
            </p:nvSpPr>
            <p:spPr bwMode="auto">
              <a:xfrm>
                <a:off x="3153854" y="1424802"/>
                <a:ext cx="451608" cy="287337"/>
              </a:xfrm>
              <a:prstGeom prst="rect">
                <a:avLst/>
              </a:prstGeom>
              <a:solidFill>
                <a:srgbClr val="00FE73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>
                  <a:latin typeface="Calibri" pitchFamily="34" charset="0"/>
                </a:endParaRPr>
              </a:p>
            </p:txBody>
          </p:sp>
        </p:grpSp>
        <p:grpSp>
          <p:nvGrpSpPr>
            <p:cNvPr id="169" name="Группа 119"/>
            <p:cNvGrpSpPr>
              <a:grpSpLocks/>
            </p:cNvGrpSpPr>
            <p:nvPr/>
          </p:nvGrpSpPr>
          <p:grpSpPr bwMode="auto">
            <a:xfrm>
              <a:off x="268166" y="688976"/>
              <a:ext cx="8418634" cy="4524375"/>
              <a:chOff x="285720" y="714356"/>
              <a:chExt cx="8418489" cy="4524315"/>
            </a:xfrm>
          </p:grpSpPr>
          <p:sp>
            <p:nvSpPr>
              <p:cNvPr id="170" name="TextBox 78"/>
              <p:cNvSpPr txBox="1">
                <a:spLocks noChangeArrowheads="1"/>
              </p:cNvSpPr>
              <p:nvPr/>
            </p:nvSpPr>
            <p:spPr bwMode="auto">
              <a:xfrm>
                <a:off x="285720" y="714356"/>
                <a:ext cx="466725" cy="4524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ru-RU">
                  <a:latin typeface="Calibri" pitchFamily="34" charset="0"/>
                </a:endParaRPr>
              </a:p>
              <a:p>
                <a:r>
                  <a:rPr lang="ru-RU">
                    <a:latin typeface="Calibri" pitchFamily="34" charset="0"/>
                  </a:rPr>
                  <a:t>80</a:t>
                </a:r>
              </a:p>
              <a:p>
                <a:endParaRPr lang="ru-RU">
                  <a:latin typeface="Calibri" pitchFamily="34" charset="0"/>
                </a:endParaRPr>
              </a:p>
              <a:p>
                <a:r>
                  <a:rPr lang="ru-RU">
                    <a:latin typeface="Calibri" pitchFamily="34" charset="0"/>
                  </a:rPr>
                  <a:t>70</a:t>
                </a:r>
              </a:p>
              <a:p>
                <a:endParaRPr lang="ru-RU">
                  <a:latin typeface="Calibri" pitchFamily="34" charset="0"/>
                </a:endParaRPr>
              </a:p>
              <a:p>
                <a:r>
                  <a:rPr lang="ru-RU">
                    <a:latin typeface="Calibri" pitchFamily="34" charset="0"/>
                  </a:rPr>
                  <a:t>60</a:t>
                </a:r>
              </a:p>
              <a:p>
                <a:endParaRPr lang="ru-RU">
                  <a:latin typeface="Calibri" pitchFamily="34" charset="0"/>
                </a:endParaRPr>
              </a:p>
              <a:p>
                <a:r>
                  <a:rPr lang="ru-RU">
                    <a:latin typeface="Calibri" pitchFamily="34" charset="0"/>
                  </a:rPr>
                  <a:t>50</a:t>
                </a:r>
              </a:p>
              <a:p>
                <a:endParaRPr lang="ru-RU">
                  <a:latin typeface="Calibri" pitchFamily="34" charset="0"/>
                </a:endParaRPr>
              </a:p>
              <a:p>
                <a:r>
                  <a:rPr lang="ru-RU">
                    <a:latin typeface="Calibri" pitchFamily="34" charset="0"/>
                  </a:rPr>
                  <a:t>40</a:t>
                </a:r>
              </a:p>
              <a:p>
                <a:endParaRPr lang="ru-RU">
                  <a:latin typeface="Calibri" pitchFamily="34" charset="0"/>
                </a:endParaRPr>
              </a:p>
              <a:p>
                <a:r>
                  <a:rPr lang="ru-RU">
                    <a:latin typeface="Calibri" pitchFamily="34" charset="0"/>
                  </a:rPr>
                  <a:t>30</a:t>
                </a:r>
              </a:p>
              <a:p>
                <a:endParaRPr lang="ru-RU">
                  <a:latin typeface="Calibri" pitchFamily="34" charset="0"/>
                </a:endParaRPr>
              </a:p>
              <a:p>
                <a:r>
                  <a:rPr lang="ru-RU">
                    <a:latin typeface="Calibri" pitchFamily="34" charset="0"/>
                  </a:rPr>
                  <a:t>20</a:t>
                </a:r>
              </a:p>
              <a:p>
                <a:endParaRPr lang="ru-RU">
                  <a:latin typeface="Calibri" pitchFamily="34" charset="0"/>
                </a:endParaRPr>
              </a:p>
              <a:p>
                <a:endParaRPr lang="ru-RU">
                  <a:latin typeface="Calibri" pitchFamily="34" charset="0"/>
                </a:endParaRPr>
              </a:p>
            </p:txBody>
          </p:sp>
          <p:grpSp>
            <p:nvGrpSpPr>
              <p:cNvPr id="171" name="Группа 118"/>
              <p:cNvGrpSpPr>
                <a:grpSpLocks/>
              </p:cNvGrpSpPr>
              <p:nvPr/>
            </p:nvGrpSpPr>
            <p:grpSpPr bwMode="auto">
              <a:xfrm>
                <a:off x="785786" y="857229"/>
                <a:ext cx="7918423" cy="4094183"/>
                <a:chOff x="849313" y="1000105"/>
                <a:chExt cx="7918423" cy="4094183"/>
              </a:xfrm>
            </p:grpSpPr>
            <p:sp>
              <p:nvSpPr>
                <p:cNvPr id="172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849313" y="4724400"/>
                  <a:ext cx="2792412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ru-RU" b="1">
                      <a:latin typeface="Calibri" pitchFamily="34" charset="0"/>
                    </a:rPr>
                    <a:t> 1    2     3    4    5     6    7</a:t>
                  </a:r>
                </a:p>
              </p:txBody>
            </p:sp>
            <p:sp>
              <p:nvSpPr>
                <p:cNvPr id="173" name="TextBox 71"/>
                <p:cNvSpPr txBox="1">
                  <a:spLocks noChangeArrowheads="1"/>
                </p:cNvSpPr>
                <p:nvPr/>
              </p:nvSpPr>
              <p:spPr bwMode="auto">
                <a:xfrm>
                  <a:off x="4837113" y="4724400"/>
                  <a:ext cx="2792412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ru-RU" b="1">
                      <a:latin typeface="Calibri" pitchFamily="34" charset="0"/>
                    </a:rPr>
                    <a:t>1     2     3    4    5     6    7</a:t>
                  </a:r>
                  <a:endParaRPr lang="ru-RU" b="1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  <p:cxnSp>
              <p:nvCxnSpPr>
                <p:cNvPr id="174" name="Прямая соединительная линия 173"/>
                <p:cNvCxnSpPr/>
                <p:nvPr/>
              </p:nvCxnSpPr>
              <p:spPr>
                <a:xfrm flipV="1">
                  <a:off x="7268674" y="4757668"/>
                  <a:ext cx="332636" cy="2873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Прямая соединительная линия 174"/>
                <p:cNvCxnSpPr/>
                <p:nvPr/>
              </p:nvCxnSpPr>
              <p:spPr>
                <a:xfrm rot="10800000">
                  <a:off x="7309704" y="4754493"/>
                  <a:ext cx="332636" cy="2873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6" name="Группа 76"/>
                <p:cNvGrpSpPr>
                  <a:grpSpLocks/>
                </p:cNvGrpSpPr>
                <p:nvPr/>
              </p:nvGrpSpPr>
              <p:grpSpPr bwMode="auto">
                <a:xfrm>
                  <a:off x="856261" y="1000105"/>
                  <a:ext cx="7911475" cy="3725814"/>
                  <a:chOff x="848350" y="1071543"/>
                  <a:chExt cx="7911475" cy="3725832"/>
                </a:xfrm>
              </p:grpSpPr>
              <p:sp>
                <p:nvSpPr>
                  <p:cNvPr id="180" name="Прямоугольник 179"/>
                  <p:cNvSpPr/>
                  <p:nvPr/>
                </p:nvSpPr>
                <p:spPr>
                  <a:xfrm>
                    <a:off x="848350" y="2565369"/>
                    <a:ext cx="398578" cy="719131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81" name="Прямоугольник 180"/>
                  <p:cNvSpPr/>
                  <p:nvPr/>
                </p:nvSpPr>
                <p:spPr>
                  <a:xfrm>
                    <a:off x="848350" y="3284500"/>
                    <a:ext cx="398578" cy="36036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82" name="Прямоугольник 181"/>
                  <p:cNvSpPr/>
                  <p:nvPr/>
                </p:nvSpPr>
                <p:spPr>
                  <a:xfrm>
                    <a:off x="848350" y="3644860"/>
                    <a:ext cx="398578" cy="1079491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83" name="Прямоугольник 182"/>
                  <p:cNvSpPr/>
                  <p:nvPr/>
                </p:nvSpPr>
                <p:spPr>
                  <a:xfrm>
                    <a:off x="848350" y="1916086"/>
                    <a:ext cx="398578" cy="649283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84" name="Прямоугольник 183"/>
                  <p:cNvSpPr/>
                  <p:nvPr/>
                </p:nvSpPr>
                <p:spPr>
                  <a:xfrm>
                    <a:off x="1246928" y="4076656"/>
                    <a:ext cx="400043" cy="647695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85" name="Прямоугольник 10"/>
                  <p:cNvSpPr/>
                  <p:nvPr/>
                </p:nvSpPr>
                <p:spPr>
                  <a:xfrm>
                    <a:off x="1246928" y="2997165"/>
                    <a:ext cx="400043" cy="21589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86" name="Прямоугольник 185"/>
                  <p:cNvSpPr/>
                  <p:nvPr/>
                </p:nvSpPr>
                <p:spPr>
                  <a:xfrm>
                    <a:off x="1246928" y="1341416"/>
                    <a:ext cx="400043" cy="1655749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87" name="Прямоугольник 186"/>
                  <p:cNvSpPr/>
                  <p:nvPr/>
                </p:nvSpPr>
                <p:spPr>
                  <a:xfrm>
                    <a:off x="3242747" y="2781267"/>
                    <a:ext cx="398578" cy="215898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88" name="Прямоугольник 187"/>
                  <p:cNvSpPr/>
                  <p:nvPr/>
                </p:nvSpPr>
                <p:spPr>
                  <a:xfrm>
                    <a:off x="1246928" y="3213063"/>
                    <a:ext cx="400043" cy="863593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189" name="Прямая соединительная линия 15"/>
                  <p:cNvCxnSpPr/>
                  <p:nvPr/>
                </p:nvCxnSpPr>
                <p:spPr>
                  <a:xfrm>
                    <a:off x="848350" y="4724351"/>
                    <a:ext cx="3389376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Прямая соединительная линия 189"/>
                  <p:cNvCxnSpPr/>
                  <p:nvPr/>
                </p:nvCxnSpPr>
                <p:spPr>
                  <a:xfrm rot="5400000" flipH="1" flipV="1">
                    <a:off x="-951860" y="2997165"/>
                    <a:ext cx="360042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1" name="Прямоугольник 190"/>
                  <p:cNvSpPr/>
                  <p:nvPr/>
                </p:nvSpPr>
                <p:spPr>
                  <a:xfrm>
                    <a:off x="2045548" y="1071543"/>
                    <a:ext cx="400044" cy="773107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92" name="Прямоугольник 191"/>
                  <p:cNvSpPr/>
                  <p:nvPr/>
                </p:nvSpPr>
                <p:spPr>
                  <a:xfrm>
                    <a:off x="2045548" y="1844650"/>
                    <a:ext cx="400044" cy="129697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93" name="Прямоугольник 192"/>
                  <p:cNvSpPr/>
                  <p:nvPr/>
                </p:nvSpPr>
                <p:spPr>
                  <a:xfrm>
                    <a:off x="2045548" y="3141626"/>
                    <a:ext cx="400044" cy="21589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94" name="Прямоугольник 193"/>
                  <p:cNvSpPr/>
                  <p:nvPr/>
                </p:nvSpPr>
                <p:spPr>
                  <a:xfrm>
                    <a:off x="2045548" y="3357524"/>
                    <a:ext cx="400044" cy="28733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95" name="Прямоугольник 194"/>
                  <p:cNvSpPr/>
                  <p:nvPr/>
                </p:nvSpPr>
                <p:spPr>
                  <a:xfrm>
                    <a:off x="2045548" y="3644860"/>
                    <a:ext cx="400044" cy="1079491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96" name="Прямоугольник 195"/>
                  <p:cNvSpPr/>
                  <p:nvPr/>
                </p:nvSpPr>
                <p:spPr>
                  <a:xfrm>
                    <a:off x="1646971" y="2852703"/>
                    <a:ext cx="398578" cy="43179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97" name="Прямоугольник 196"/>
                  <p:cNvSpPr/>
                  <p:nvPr/>
                </p:nvSpPr>
                <p:spPr>
                  <a:xfrm>
                    <a:off x="1646971" y="3284500"/>
                    <a:ext cx="398578" cy="1081079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98" name="Прямоугольник 197"/>
                  <p:cNvSpPr/>
                  <p:nvPr/>
                </p:nvSpPr>
                <p:spPr>
                  <a:xfrm>
                    <a:off x="1646971" y="4365579"/>
                    <a:ext cx="398578" cy="358772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199" name="Прямоугольник 198"/>
                  <p:cNvSpPr/>
                  <p:nvPr/>
                </p:nvSpPr>
                <p:spPr>
                  <a:xfrm>
                    <a:off x="3242747" y="2997165"/>
                    <a:ext cx="398578" cy="1079491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00" name="Прямоугольник 199"/>
                  <p:cNvSpPr/>
                  <p:nvPr/>
                </p:nvSpPr>
                <p:spPr>
                  <a:xfrm>
                    <a:off x="3242747" y="4076656"/>
                    <a:ext cx="398578" cy="215898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01" name="Прямоугольник 200"/>
                  <p:cNvSpPr/>
                  <p:nvPr/>
                </p:nvSpPr>
                <p:spPr>
                  <a:xfrm>
                    <a:off x="3242747" y="4292554"/>
                    <a:ext cx="398578" cy="43179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02" name="Прямоугольник 201"/>
                  <p:cNvSpPr/>
                  <p:nvPr/>
                </p:nvSpPr>
                <p:spPr>
                  <a:xfrm>
                    <a:off x="2844170" y="4005219"/>
                    <a:ext cx="398578" cy="431796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03" name="Прямоугольник 202"/>
                  <p:cNvSpPr/>
                  <p:nvPr/>
                </p:nvSpPr>
                <p:spPr>
                  <a:xfrm>
                    <a:off x="2844170" y="4437015"/>
                    <a:ext cx="398578" cy="28733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04" name="Прямоугольник 203"/>
                  <p:cNvSpPr/>
                  <p:nvPr/>
                </p:nvSpPr>
                <p:spPr>
                  <a:xfrm>
                    <a:off x="2445592" y="2492344"/>
                    <a:ext cx="398578" cy="576257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05" name="Прямоугольник 204"/>
                  <p:cNvSpPr/>
                  <p:nvPr/>
                </p:nvSpPr>
                <p:spPr>
                  <a:xfrm>
                    <a:off x="2445592" y="3068601"/>
                    <a:ext cx="398578" cy="1081079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06" name="Прямоугольник 205"/>
                  <p:cNvSpPr/>
                  <p:nvPr/>
                </p:nvSpPr>
                <p:spPr>
                  <a:xfrm>
                    <a:off x="2445592" y="4149680"/>
                    <a:ext cx="398578" cy="574670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207" name="Прямая соединительная линия 206"/>
                  <p:cNvCxnSpPr/>
                  <p:nvPr/>
                </p:nvCxnSpPr>
                <p:spPr>
                  <a:xfrm>
                    <a:off x="848350" y="2349470"/>
                    <a:ext cx="33249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Прямая соединительная линия 207"/>
                  <p:cNvCxnSpPr/>
                  <p:nvPr/>
                </p:nvCxnSpPr>
                <p:spPr>
                  <a:xfrm rot="5400000" flipH="1" flipV="1">
                    <a:off x="3224232" y="3169408"/>
                    <a:ext cx="3167037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Прямая соединительная линия 208"/>
                  <p:cNvCxnSpPr/>
                  <p:nvPr/>
                </p:nvCxnSpPr>
                <p:spPr>
                  <a:xfrm>
                    <a:off x="4798959" y="4730701"/>
                    <a:ext cx="332196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0" name="Прямоугольник 209"/>
                  <p:cNvSpPr/>
                  <p:nvPr/>
                </p:nvSpPr>
                <p:spPr>
                  <a:xfrm>
                    <a:off x="5635679" y="3428961"/>
                    <a:ext cx="398578" cy="504821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11" name="Прямоугольник 210"/>
                  <p:cNvSpPr/>
                  <p:nvPr/>
                </p:nvSpPr>
                <p:spPr>
                  <a:xfrm>
                    <a:off x="5635679" y="3933782"/>
                    <a:ext cx="398578" cy="57467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12" name="Прямоугольник 211"/>
                  <p:cNvSpPr/>
                  <p:nvPr/>
                </p:nvSpPr>
                <p:spPr>
                  <a:xfrm>
                    <a:off x="5635679" y="4508452"/>
                    <a:ext cx="398578" cy="215898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13" name="Прямоугольник 212"/>
                  <p:cNvSpPr/>
                  <p:nvPr/>
                </p:nvSpPr>
                <p:spPr>
                  <a:xfrm>
                    <a:off x="5237101" y="2276446"/>
                    <a:ext cx="398578" cy="1008054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14" name="Прямоугольник 213"/>
                  <p:cNvSpPr/>
                  <p:nvPr/>
                </p:nvSpPr>
                <p:spPr>
                  <a:xfrm>
                    <a:off x="5237101" y="3284500"/>
                    <a:ext cx="398578" cy="360360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15" name="Прямоугольник 214"/>
                  <p:cNvSpPr/>
                  <p:nvPr/>
                </p:nvSpPr>
                <p:spPr>
                  <a:xfrm>
                    <a:off x="5237101" y="3644860"/>
                    <a:ext cx="398578" cy="1079491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16" name="Прямоугольник 215"/>
                  <p:cNvSpPr/>
                  <p:nvPr/>
                </p:nvSpPr>
                <p:spPr>
                  <a:xfrm>
                    <a:off x="4837058" y="2492344"/>
                    <a:ext cx="400043" cy="1081078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17" name="Прямоугольник 216"/>
                  <p:cNvSpPr/>
                  <p:nvPr/>
                </p:nvSpPr>
                <p:spPr>
                  <a:xfrm>
                    <a:off x="4837058" y="3573422"/>
                    <a:ext cx="400043" cy="647695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18" name="Прямоугольник 217"/>
                  <p:cNvSpPr/>
                  <p:nvPr/>
                </p:nvSpPr>
                <p:spPr>
                  <a:xfrm>
                    <a:off x="4837058" y="4005219"/>
                    <a:ext cx="400043" cy="719132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219" name="Прямая соединительная линия 218"/>
                  <p:cNvCxnSpPr/>
                  <p:nvPr/>
                </p:nvCxnSpPr>
                <p:spPr>
                  <a:xfrm>
                    <a:off x="848350" y="1700188"/>
                    <a:ext cx="33249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0" name="Прямоугольник 219"/>
                  <p:cNvSpPr/>
                  <p:nvPr/>
                </p:nvSpPr>
                <p:spPr>
                  <a:xfrm>
                    <a:off x="6432834" y="2852703"/>
                    <a:ext cx="398578" cy="1081079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21" name="Прямоугольник 220"/>
                  <p:cNvSpPr/>
                  <p:nvPr/>
                </p:nvSpPr>
                <p:spPr>
                  <a:xfrm>
                    <a:off x="6432834" y="3933782"/>
                    <a:ext cx="398578" cy="431796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22" name="Прямоугольник 221"/>
                  <p:cNvSpPr/>
                  <p:nvPr/>
                </p:nvSpPr>
                <p:spPr>
                  <a:xfrm>
                    <a:off x="6432834" y="4365579"/>
                    <a:ext cx="398578" cy="358772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23" name="Прямоугольник 222"/>
                  <p:cNvSpPr/>
                  <p:nvPr/>
                </p:nvSpPr>
                <p:spPr>
                  <a:xfrm>
                    <a:off x="6034257" y="2420907"/>
                    <a:ext cx="398578" cy="647695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24" name="Прямоугольник 223"/>
                  <p:cNvSpPr/>
                  <p:nvPr/>
                </p:nvSpPr>
                <p:spPr>
                  <a:xfrm>
                    <a:off x="6034257" y="3068601"/>
                    <a:ext cx="398578" cy="576258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25" name="Прямоугольник 224"/>
                  <p:cNvSpPr/>
                  <p:nvPr/>
                </p:nvSpPr>
                <p:spPr>
                  <a:xfrm>
                    <a:off x="6034257" y="3644860"/>
                    <a:ext cx="398578" cy="1079491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26" name="Прямоугольник 225"/>
                  <p:cNvSpPr/>
                  <p:nvPr/>
                </p:nvSpPr>
                <p:spPr>
                  <a:xfrm>
                    <a:off x="5635679" y="2349470"/>
                    <a:ext cx="398578" cy="1079491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27" name="Прямоугольник 226"/>
                  <p:cNvSpPr/>
                  <p:nvPr/>
                </p:nvSpPr>
                <p:spPr>
                  <a:xfrm>
                    <a:off x="6831412" y="2492344"/>
                    <a:ext cx="398578" cy="576257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28" name="Прямоугольник 227"/>
                  <p:cNvSpPr/>
                  <p:nvPr/>
                </p:nvSpPr>
                <p:spPr>
                  <a:xfrm>
                    <a:off x="6831412" y="3068601"/>
                    <a:ext cx="398578" cy="57625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29" name="Прямоугольник 228"/>
                  <p:cNvSpPr/>
                  <p:nvPr/>
                </p:nvSpPr>
                <p:spPr>
                  <a:xfrm>
                    <a:off x="6831412" y="3644860"/>
                    <a:ext cx="398578" cy="1079491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30" name="Прямоугольник 229"/>
                  <p:cNvSpPr/>
                  <p:nvPr/>
                </p:nvSpPr>
                <p:spPr>
                  <a:xfrm>
                    <a:off x="6432834" y="2349470"/>
                    <a:ext cx="398578" cy="503233"/>
                  </a:xfrm>
                  <a:prstGeom prst="rect">
                    <a:avLst/>
                  </a:prstGeom>
                  <a:solidFill>
                    <a:srgbClr val="00FE7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31" name="Прямоугольник 230"/>
                  <p:cNvSpPr/>
                  <p:nvPr/>
                </p:nvSpPr>
                <p:spPr>
                  <a:xfrm>
                    <a:off x="6831412" y="2276446"/>
                    <a:ext cx="398578" cy="215898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cxnSp>
                <p:nvCxnSpPr>
                  <p:cNvPr id="232" name="Прямая соединительная линия 231"/>
                  <p:cNvCxnSpPr/>
                  <p:nvPr/>
                </p:nvCxnSpPr>
                <p:spPr>
                  <a:xfrm>
                    <a:off x="4837058" y="2349470"/>
                    <a:ext cx="33249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3" name="Text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8992" y="2000227"/>
                    <a:ext cx="975378" cy="3693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>
                        <a:latin typeface="Calibri" pitchFamily="34" charset="0"/>
                      </a:rPr>
                      <a:t>ТТ  цель</a:t>
                    </a:r>
                  </a:p>
                </p:txBody>
              </p:sp>
              <p:sp>
                <p:nvSpPr>
                  <p:cNvPr id="234" name="TextBox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76538" y="1268413"/>
                    <a:ext cx="966914" cy="3693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>
                        <a:latin typeface="Calibri" pitchFamily="34" charset="0"/>
                      </a:rPr>
                      <a:t>ТТ  факт</a:t>
                    </a:r>
                  </a:p>
                </p:txBody>
              </p:sp>
              <p:sp>
                <p:nvSpPr>
                  <p:cNvPr id="235" name="Стрелка вправо 234"/>
                  <p:cNvSpPr/>
                  <p:nvPr/>
                </p:nvSpPr>
                <p:spPr>
                  <a:xfrm>
                    <a:off x="4104379" y="2636805"/>
                    <a:ext cx="467449" cy="1584312"/>
                  </a:xfrm>
                  <a:prstGeom prst="rightArrow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36" name="Стрелка вправо 235"/>
                  <p:cNvSpPr/>
                  <p:nvPr/>
                </p:nvSpPr>
                <p:spPr>
                  <a:xfrm>
                    <a:off x="8295307" y="2708242"/>
                    <a:ext cx="464518" cy="1584312"/>
                  </a:xfrm>
                  <a:prstGeom prst="rightArrow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  <p:sp>
                <p:nvSpPr>
                  <p:cNvPr id="237" name="Прямоугольник 236"/>
                  <p:cNvSpPr/>
                  <p:nvPr/>
                </p:nvSpPr>
                <p:spPr>
                  <a:xfrm>
                    <a:off x="7229990" y="2852703"/>
                    <a:ext cx="400044" cy="18716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ru-RU"/>
                  </a:p>
                </p:txBody>
              </p:sp>
            </p:grpSp>
            <p:cxnSp>
              <p:nvCxnSpPr>
                <p:cNvPr id="177" name="Скругленная соединительная линия 176"/>
                <p:cNvCxnSpPr/>
                <p:nvPr/>
              </p:nvCxnSpPr>
              <p:spPr>
                <a:xfrm rot="16200000" flipH="1">
                  <a:off x="1928351" y="1713923"/>
                  <a:ext cx="1500167" cy="786898"/>
                </a:xfrm>
                <a:prstGeom prst="curvedConnector3">
                  <a:avLst>
                    <a:gd name="adj1" fmla="val 3345"/>
                  </a:avLst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Скругленная соединительная линия 177"/>
                <p:cNvCxnSpPr/>
                <p:nvPr/>
              </p:nvCxnSpPr>
              <p:spPr>
                <a:xfrm>
                  <a:off x="1071668" y="2000217"/>
                  <a:ext cx="785433" cy="642930"/>
                </a:xfrm>
                <a:prstGeom prst="curvedConnector3">
                  <a:avLst>
                    <a:gd name="adj1" fmla="val 100280"/>
                  </a:avLst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Скругленная соединительная линия 178"/>
                <p:cNvCxnSpPr/>
                <p:nvPr/>
              </p:nvCxnSpPr>
              <p:spPr>
                <a:xfrm>
                  <a:off x="1499553" y="1857344"/>
                  <a:ext cx="1428726" cy="785803"/>
                </a:xfrm>
                <a:prstGeom prst="curvedConnector3">
                  <a:avLst>
                    <a:gd name="adj1" fmla="val 100568"/>
                  </a:avLst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8" name="Rectangle 42"/>
            <p:cNvSpPr>
              <a:spLocks noChangeArrowheads="1"/>
            </p:cNvSpPr>
            <p:nvPr/>
          </p:nvSpPr>
          <p:spPr bwMode="auto">
            <a:xfrm>
              <a:off x="517281" y="6421439"/>
              <a:ext cx="262303" cy="2889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>
                <a:latin typeface="Calibri" pitchFamily="34" charset="0"/>
              </a:endParaRPr>
            </a:p>
          </p:txBody>
        </p:sp>
        <p:sp>
          <p:nvSpPr>
            <p:cNvPr id="242" name="TextBox 84"/>
            <p:cNvSpPr txBox="1">
              <a:spLocks noChangeArrowheads="1"/>
            </p:cNvSpPr>
            <p:nvPr/>
          </p:nvSpPr>
          <p:spPr bwMode="auto">
            <a:xfrm>
              <a:off x="1" y="714376"/>
              <a:ext cx="100085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 dirty="0">
                  <a:latin typeface="Calibri" pitchFamily="34" charset="0"/>
                </a:rPr>
                <a:t>Время, сек.</a:t>
              </a:r>
            </a:p>
          </p:txBody>
        </p:sp>
        <p:sp>
          <p:nvSpPr>
            <p:cNvPr id="243" name="TextBox 85"/>
            <p:cNvSpPr txBox="1">
              <a:spLocks noChangeArrowheads="1"/>
            </p:cNvSpPr>
            <p:nvPr/>
          </p:nvSpPr>
          <p:spPr bwMode="auto">
            <a:xfrm>
              <a:off x="3500805" y="4500563"/>
              <a:ext cx="999392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 dirty="0">
                  <a:latin typeface="Calibri" pitchFamily="34" charset="0"/>
                </a:rPr>
                <a:t>Процессы (операции)</a:t>
              </a:r>
            </a:p>
          </p:txBody>
        </p:sp>
      </p:grpSp>
      <p:sp>
        <p:nvSpPr>
          <p:cNvPr id="245" name="Прямоугольник 244"/>
          <p:cNvSpPr/>
          <p:nvPr/>
        </p:nvSpPr>
        <p:spPr>
          <a:xfrm>
            <a:off x="2699792" y="1115452"/>
            <a:ext cx="383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Диаграмма Ямазуми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784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99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097280"/>
            <a:ext cx="84963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7. Провести картирование текущего состояния проблемных процессов.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8. Провести анализ текущего состояния используя инструменты бережливого производства (диаграмма </a:t>
            </a:r>
            <a:r>
              <a:rPr lang="ru-RU" sz="2200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Исикавы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+1 </a:t>
            </a:r>
            <a:r>
              <a:rPr lang="en-US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, 5 почему)</a:t>
            </a:r>
          </a:p>
          <a:p>
            <a:pPr lvl="0" algn="just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9. Составить карту потока будущего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10. Составить карту потока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11. Составить план работ по достижению целевого состояния.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12. Организовать работу по составлению недельных планов с ежедневной детализацией.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13. Организовать системную работу по мониторингу выполнения намеченных планов </a:t>
            </a:r>
          </a:p>
          <a:p>
            <a:pPr lvl="0" algn="just"/>
            <a:r>
              <a:rPr lang="ru-RU" sz="2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14. Алгоритм доклада по реализации проекта Бережливая поликлиника.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2025" y="-47625"/>
            <a:ext cx="6638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Последовательность шагов проекта «Бережливая поликлиника»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314" y="2815771"/>
            <a:ext cx="8724900" cy="3773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9272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6699</Words>
  <Application>Microsoft Office PowerPoint</Application>
  <PresentationFormat>Экран (4:3)</PresentationFormat>
  <Paragraphs>1418</Paragraphs>
  <Slides>145</Slides>
  <Notes>59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145</vt:i4>
      </vt:variant>
    </vt:vector>
  </HeadingPairs>
  <TitlesOfParts>
    <vt:vector size="148" baseType="lpstr">
      <vt:lpstr>Тема Office</vt:lpstr>
      <vt:lpstr>Лист</vt:lpstr>
      <vt:lpstr>Photo Editor Photo</vt:lpstr>
      <vt:lpstr>Презентация PowerPoint</vt:lpstr>
      <vt:lpstr>Презентация PowerPoint</vt:lpstr>
      <vt:lpstr>Разработка стратегии управления медицинскими учреждениями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Дорожная карта</vt:lpstr>
      <vt:lpstr>Дорожная карта</vt:lpstr>
      <vt:lpstr>Дорожная карта</vt:lpstr>
      <vt:lpstr>Дорожная карта</vt:lpstr>
      <vt:lpstr>Презентация PowerPoint</vt:lpstr>
      <vt:lpstr>Общая вид тактического плана работ (ТПР)</vt:lpstr>
      <vt:lpstr>Пример ТПР: раздел ЗАГОЛОВОК</vt:lpstr>
      <vt:lpstr>Пример ТПР: раздел МФГ</vt:lpstr>
      <vt:lpstr>Пример ТПР: раздел СОДЕРЖДАНИЕ РАБОТ</vt:lpstr>
      <vt:lpstr>Пример ТПР: раздел СРОКИ ВЫПОЛНЕНИЯ РАБОТ</vt:lpstr>
      <vt:lpstr>Пример ТПР: раздел ОТКЛОНЕНИЯ</vt:lpstr>
      <vt:lpstr>Пример ТПР: раздел ОТЧЕТ О ВЫПОЛНЕНИИ ПРОЕКТА</vt:lpstr>
      <vt:lpstr>Презентация PowerPoint</vt:lpstr>
      <vt:lpstr>Презентация PowerPoint</vt:lpstr>
      <vt:lpstr>Презентация PowerPoint</vt:lpstr>
      <vt:lpstr>Лист проблем</vt:lpstr>
      <vt:lpstr>Лист предложений (Кайдзен)</vt:lpstr>
      <vt:lpstr>Определение основных проблем процессов</vt:lpstr>
      <vt:lpstr>Презентация PowerPoint</vt:lpstr>
      <vt:lpstr>Презентация PowerPoint</vt:lpstr>
      <vt:lpstr>Определение основных проблем процессов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основных проблем процессов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Основная информация о процессе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Общая вид тактического плана работ (ТПР)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Визуализация. Стандартизация.</vt:lpstr>
      <vt:lpstr>Методические рекомендации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Румянцева Луиза Марсовна</dc:creator>
  <cp:lastModifiedBy>Lenovo</cp:lastModifiedBy>
  <cp:revision>273</cp:revision>
  <dcterms:created xsi:type="dcterms:W3CDTF">2011-10-27T09:01:08Z</dcterms:created>
  <dcterms:modified xsi:type="dcterms:W3CDTF">2017-05-29T21:32:40Z</dcterms:modified>
</cp:coreProperties>
</file>